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92"/>
  </p:notesMasterIdLst>
  <p:sldIdLst>
    <p:sldId id="282" r:id="rId3"/>
    <p:sldId id="264" r:id="rId4"/>
    <p:sldId id="265" r:id="rId5"/>
    <p:sldId id="259" r:id="rId6"/>
    <p:sldId id="267" r:id="rId7"/>
    <p:sldId id="261" r:id="rId8"/>
    <p:sldId id="266" r:id="rId9"/>
    <p:sldId id="268" r:id="rId10"/>
    <p:sldId id="260" r:id="rId11"/>
    <p:sldId id="271" r:id="rId12"/>
    <p:sldId id="272" r:id="rId13"/>
    <p:sldId id="273" r:id="rId14"/>
    <p:sldId id="258" r:id="rId15"/>
    <p:sldId id="274" r:id="rId16"/>
    <p:sldId id="275" r:id="rId17"/>
    <p:sldId id="285" r:id="rId18"/>
    <p:sldId id="276" r:id="rId19"/>
    <p:sldId id="283" r:id="rId20"/>
    <p:sldId id="331" r:id="rId21"/>
    <p:sldId id="286" r:id="rId22"/>
    <p:sldId id="288" r:id="rId23"/>
    <p:sldId id="289" r:id="rId24"/>
    <p:sldId id="361" r:id="rId25"/>
    <p:sldId id="301" r:id="rId26"/>
    <p:sldId id="302" r:id="rId27"/>
    <p:sldId id="303" r:id="rId28"/>
    <p:sldId id="304" r:id="rId29"/>
    <p:sldId id="358" r:id="rId30"/>
    <p:sldId id="277" r:id="rId31"/>
    <p:sldId id="357" r:id="rId32"/>
    <p:sldId id="305" r:id="rId33"/>
    <p:sldId id="306" r:id="rId34"/>
    <p:sldId id="355" r:id="rId35"/>
    <p:sldId id="307" r:id="rId36"/>
    <p:sldId id="356" r:id="rId37"/>
    <p:sldId id="308" r:id="rId38"/>
    <p:sldId id="354" r:id="rId39"/>
    <p:sldId id="278" r:id="rId40"/>
    <p:sldId id="290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19" r:id="rId66"/>
    <p:sldId id="279" r:id="rId67"/>
    <p:sldId id="293" r:id="rId68"/>
    <p:sldId id="294" r:id="rId69"/>
    <p:sldId id="297" r:id="rId70"/>
    <p:sldId id="295" r:id="rId71"/>
    <p:sldId id="296" r:id="rId72"/>
    <p:sldId id="332" r:id="rId73"/>
    <p:sldId id="298" r:id="rId74"/>
    <p:sldId id="299" r:id="rId75"/>
    <p:sldId id="280" r:id="rId76"/>
    <p:sldId id="309" r:id="rId77"/>
    <p:sldId id="292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29" r:id="rId87"/>
    <p:sldId id="330" r:id="rId88"/>
    <p:sldId id="262" r:id="rId89"/>
    <p:sldId id="300" r:id="rId90"/>
    <p:sldId id="263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A3F3F"/>
    <a:srgbClr val="A22023"/>
    <a:srgbClr val="C2272D"/>
    <a:srgbClr val="A22024"/>
    <a:srgbClr val="C12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8" y="10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38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7D4D158-856E-4F45-87B6-F4D141FCB4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8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7D4D158-856E-4F45-87B6-F4D141FCB4F0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3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7D4D158-856E-4F45-87B6-F4D141FCB4F0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8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5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98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074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71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00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61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286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14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01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45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51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65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053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838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4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62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1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57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5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8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41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5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6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3F528-06AC-4706-8703-137FAC030295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9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jp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17" Type="http://schemas.openxmlformats.org/officeDocument/2006/relationships/image" Target="../media/image30.png"/><Relationship Id="rId25" Type="http://schemas.openxmlformats.org/officeDocument/2006/relationships/image" Target="../media/image38.jpg"/><Relationship Id="rId2" Type="http://schemas.openxmlformats.org/officeDocument/2006/relationships/image" Target="../media/image13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jpe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7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9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8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2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11" Type="http://schemas.openxmlformats.org/officeDocument/2006/relationships/image" Target="../media/image87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103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5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5" Type="http://schemas.openxmlformats.org/officeDocument/2006/relationships/image" Target="../media/image1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119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5" Type="http://schemas.openxmlformats.org/officeDocument/2006/relationships/image" Target="../media/image131.png"/><Relationship Id="rId4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5" Type="http://schemas.openxmlformats.org/officeDocument/2006/relationships/image" Target="../media/image138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5" Type="http://schemas.openxmlformats.org/officeDocument/2006/relationships/image" Target="../media/image14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5" Type="http://schemas.openxmlformats.org/officeDocument/2006/relationships/image" Target="../media/image169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73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81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5" Type="http://schemas.openxmlformats.org/officeDocument/2006/relationships/image" Target="../media/image193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mp4"/><Relationship Id="rId1" Type="http://schemas.openxmlformats.org/officeDocument/2006/relationships/video" Target="NULL" TargetMode="External"/><Relationship Id="rId5" Type="http://schemas.openxmlformats.org/officeDocument/2006/relationships/image" Target="../media/image199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68AD4-8056-40AE-84CC-E16E44387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5038C1-5920-4E50-B592-2A81F85B7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4D9EF7-DC94-4E1C-8838-96DC56634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28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93BF8F-E86F-4414-84A5-D8AAC2C5C626}"/>
              </a:ext>
            </a:extLst>
          </p:cNvPr>
          <p:cNvSpPr txBox="1"/>
          <p:nvPr/>
        </p:nvSpPr>
        <p:spPr>
          <a:xfrm>
            <a:off x="459956" y="5923743"/>
            <a:ext cx="1425994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ERD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A4797A-F5A4-4B82-832F-D6F856F1AD4C}"/>
              </a:ext>
            </a:extLst>
          </p:cNvPr>
          <p:cNvGrpSpPr/>
          <p:nvPr/>
        </p:nvGrpSpPr>
        <p:grpSpPr>
          <a:xfrm>
            <a:off x="459956" y="6006587"/>
            <a:ext cx="523455" cy="582830"/>
            <a:chOff x="417094" y="219275"/>
            <a:chExt cx="523455" cy="58283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56E1F7-B645-466F-AA4F-7DFAE63E27C7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69CA59-D5BC-4FB6-9735-EEF4F89AFDE5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2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667F989-CE90-4247-8565-3806A06A45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9" t="11956" r="12109" b="8321"/>
          <a:stretch/>
        </p:blipFill>
        <p:spPr>
          <a:xfrm>
            <a:off x="1172953" y="-807"/>
            <a:ext cx="9898334" cy="59245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75F210-FA29-4FC8-81B0-34674BFFEF78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1836E4-8C0E-45B2-A43A-7B380B0ABCD2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F08F9A-22D2-41C5-B07E-1047BA22CF52}"/>
              </a:ext>
            </a:extLst>
          </p:cNvPr>
          <p:cNvSpPr/>
          <p:nvPr/>
        </p:nvSpPr>
        <p:spPr>
          <a:xfrm>
            <a:off x="5565648" y="2139696"/>
            <a:ext cx="1060704" cy="2075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E91EF6-3ADC-4710-90A9-DB7AFE6348D5}"/>
              </a:ext>
            </a:extLst>
          </p:cNvPr>
          <p:cNvSpPr/>
          <p:nvPr/>
        </p:nvSpPr>
        <p:spPr>
          <a:xfrm>
            <a:off x="4203192" y="1100328"/>
            <a:ext cx="877824" cy="14996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7DF753-9BE6-4B14-ADBB-78F2C91A8A87}"/>
              </a:ext>
            </a:extLst>
          </p:cNvPr>
          <p:cNvSpPr/>
          <p:nvPr/>
        </p:nvSpPr>
        <p:spPr>
          <a:xfrm>
            <a:off x="3611880" y="3288792"/>
            <a:ext cx="877824" cy="14996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05CDEA-2895-4375-93F7-44776AC5C3D8}"/>
              </a:ext>
            </a:extLst>
          </p:cNvPr>
          <p:cNvSpPr/>
          <p:nvPr/>
        </p:nvSpPr>
        <p:spPr>
          <a:xfrm>
            <a:off x="3172968" y="1773936"/>
            <a:ext cx="877824" cy="14996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6079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93BF8F-E86F-4414-84A5-D8AAC2C5C626}"/>
              </a:ext>
            </a:extLst>
          </p:cNvPr>
          <p:cNvSpPr txBox="1"/>
          <p:nvPr/>
        </p:nvSpPr>
        <p:spPr>
          <a:xfrm>
            <a:off x="459956" y="5923743"/>
            <a:ext cx="2283244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개발 환경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A4797A-F5A4-4B82-832F-D6F856F1AD4C}"/>
              </a:ext>
            </a:extLst>
          </p:cNvPr>
          <p:cNvGrpSpPr/>
          <p:nvPr/>
        </p:nvGrpSpPr>
        <p:grpSpPr>
          <a:xfrm>
            <a:off x="459956" y="6006587"/>
            <a:ext cx="523455" cy="582830"/>
            <a:chOff x="417094" y="219275"/>
            <a:chExt cx="523455" cy="58283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56E1F7-B645-466F-AA4F-7DFAE63E27C7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69CA59-D5BC-4FB6-9735-EEF4F89AFDE5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2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E0FB38-C83D-4F5B-96E6-72A689E28012}"/>
              </a:ext>
            </a:extLst>
          </p:cNvPr>
          <p:cNvGrpSpPr/>
          <p:nvPr/>
        </p:nvGrpSpPr>
        <p:grpSpPr>
          <a:xfrm>
            <a:off x="1358191" y="-42092"/>
            <a:ext cx="9334195" cy="4780672"/>
            <a:chOff x="1358191" y="-42092"/>
            <a:chExt cx="9334195" cy="4780672"/>
          </a:xfrm>
        </p:grpSpPr>
        <p:pic>
          <p:nvPicPr>
            <p:cNvPr id="20" name="Picture 4" descr="The Power of WebSocket: Revolutionizing Real-time ...">
              <a:extLst>
                <a:ext uri="{FF2B5EF4-FFF2-40B4-BE49-F238E27FC236}">
                  <a16:creationId xmlns:a16="http://schemas.microsoft.com/office/drawing/2014/main" id="{9504AF0C-E22C-4A1D-80A1-05B14CF14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649" y="709944"/>
              <a:ext cx="3245067" cy="115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Automate deployment using AWS CodeDeploy">
              <a:extLst>
                <a:ext uri="{FF2B5EF4-FFF2-40B4-BE49-F238E27FC236}">
                  <a16:creationId xmlns:a16="http://schemas.microsoft.com/office/drawing/2014/main" id="{FACE8990-C143-4279-849D-74B1E03E6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638" y="1655353"/>
              <a:ext cx="2893026" cy="1657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윈도우 Git 설치 - git | UsingU">
              <a:extLst>
                <a:ext uri="{FF2B5EF4-FFF2-40B4-BE49-F238E27FC236}">
                  <a16:creationId xmlns:a16="http://schemas.microsoft.com/office/drawing/2014/main" id="{3A1FDE44-45AC-4E75-A5F1-9BB0E64AC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308" y="1747210"/>
              <a:ext cx="2439762" cy="137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JavaScript] Symbol 이용하기">
              <a:extLst>
                <a:ext uri="{FF2B5EF4-FFF2-40B4-BE49-F238E27FC236}">
                  <a16:creationId xmlns:a16="http://schemas.microsoft.com/office/drawing/2014/main" id="{91295063-C562-4E3C-8FAE-8DB570164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294" y="3271345"/>
              <a:ext cx="1187044" cy="1283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Download - Thymeleaf">
              <a:extLst>
                <a:ext uri="{FF2B5EF4-FFF2-40B4-BE49-F238E27FC236}">
                  <a16:creationId xmlns:a16="http://schemas.microsoft.com/office/drawing/2014/main" id="{C2CAE2B9-52FE-4D37-BB89-968A31489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3934" y="945607"/>
              <a:ext cx="2911476" cy="590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9AA60260-6789-44A5-B778-882F4E2F5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0120" y="3281319"/>
              <a:ext cx="902818" cy="127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AWS] EC2에 대하여...">
              <a:extLst>
                <a:ext uri="{FF2B5EF4-FFF2-40B4-BE49-F238E27FC236}">
                  <a16:creationId xmlns:a16="http://schemas.microsoft.com/office/drawing/2014/main" id="{C2EBBF27-DDE9-461D-BF9B-C38789AC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191" y="1777502"/>
              <a:ext cx="1120420" cy="119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Amazon S3 (Simple Storage Service) | by João F. Romão | Medium">
              <a:extLst>
                <a:ext uri="{FF2B5EF4-FFF2-40B4-BE49-F238E27FC236}">
                  <a16:creationId xmlns:a16="http://schemas.microsoft.com/office/drawing/2014/main" id="{606B035D-E2F7-435E-9F63-357ED14C2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503" y="1928674"/>
              <a:ext cx="1451960" cy="108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Amazon RDS | Integrations | OneTrust">
              <a:extLst>
                <a:ext uri="{FF2B5EF4-FFF2-40B4-BE49-F238E27FC236}">
                  <a16:creationId xmlns:a16="http://schemas.microsoft.com/office/drawing/2014/main" id="{DC1E87D9-D770-4383-BF14-A35BB47E3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522" y="1588435"/>
              <a:ext cx="1721594" cy="169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6" descr="Api Logo Images – Browse 4,165 Stock Photos, Vectors, and Video | Adobe  Stock">
              <a:extLst>
                <a:ext uri="{FF2B5EF4-FFF2-40B4-BE49-F238E27FC236}">
                  <a16:creationId xmlns:a16="http://schemas.microsoft.com/office/drawing/2014/main" id="{BE6B65F1-09D6-4823-AAF1-A39E8D93C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973" y="1896419"/>
              <a:ext cx="1029486" cy="1029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8" descr="AWS icon PNG and SVG Vector Free Download">
              <a:extLst>
                <a:ext uri="{FF2B5EF4-FFF2-40B4-BE49-F238E27FC236}">
                  <a16:creationId xmlns:a16="http://schemas.microsoft.com/office/drawing/2014/main" id="{AE7D5E83-7C71-4B43-8517-3FDB728A7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582" y="1000251"/>
              <a:ext cx="1418636" cy="85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0">
              <a:extLst>
                <a:ext uri="{FF2B5EF4-FFF2-40B4-BE49-F238E27FC236}">
                  <a16:creationId xmlns:a16="http://schemas.microsoft.com/office/drawing/2014/main" id="{1B88C93D-0C7E-4B6B-86A1-770E0D426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361" y="861316"/>
              <a:ext cx="1439966" cy="743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B7952706-FEE9-452B-9146-1DA4A21D9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9345" y="-42092"/>
              <a:ext cx="2933648" cy="102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AWS IAM: Identity and Access Management | by Gyeongsun ...">
              <a:extLst>
                <a:ext uri="{FF2B5EF4-FFF2-40B4-BE49-F238E27FC236}">
                  <a16:creationId xmlns:a16="http://schemas.microsoft.com/office/drawing/2014/main" id="{26FCEBDB-43E0-4506-BBA7-63979B1FE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2792" y="3429000"/>
              <a:ext cx="2159594" cy="130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EF11BD1-CC72-4275-91FF-236274FBF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991" y="43258"/>
              <a:ext cx="753232" cy="753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Spring Boot] Spring Boot">
              <a:extLst>
                <a:ext uri="{FF2B5EF4-FFF2-40B4-BE49-F238E27FC236}">
                  <a16:creationId xmlns:a16="http://schemas.microsoft.com/office/drawing/2014/main" id="{5B3A102A-62F0-41B6-9E9A-F0B4F4D43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378" y="-19505"/>
              <a:ext cx="1738174" cy="912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0" descr="Java Spring Security">
              <a:extLst>
                <a:ext uri="{FF2B5EF4-FFF2-40B4-BE49-F238E27FC236}">
                  <a16:creationId xmlns:a16="http://schemas.microsoft.com/office/drawing/2014/main" id="{12783737-5159-4A8D-8934-E7E5F7E42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552" y="48720"/>
              <a:ext cx="1841674" cy="801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4" descr="Java logo and symbol, meaning, history, PNG">
              <a:extLst>
                <a:ext uri="{FF2B5EF4-FFF2-40B4-BE49-F238E27FC236}">
                  <a16:creationId xmlns:a16="http://schemas.microsoft.com/office/drawing/2014/main" id="{25CE1E15-2780-47F5-976B-68C02780A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2479" y="102793"/>
              <a:ext cx="983962" cy="61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8" descr="File type vscode - Files &amp; Folders Icons">
              <a:extLst>
                <a:ext uri="{FF2B5EF4-FFF2-40B4-BE49-F238E27FC236}">
                  <a16:creationId xmlns:a16="http://schemas.microsoft.com/office/drawing/2014/main" id="{0CB3EF08-6558-405E-A448-66F53B37E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699" y="32649"/>
              <a:ext cx="774450" cy="77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Ajax icon PNG and SVG Vector Free Download">
              <a:extLst>
                <a:ext uri="{FF2B5EF4-FFF2-40B4-BE49-F238E27FC236}">
                  <a16:creationId xmlns:a16="http://schemas.microsoft.com/office/drawing/2014/main" id="{E6649E8A-09AD-4551-BC6D-512B5BEFD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0443" y="3702790"/>
              <a:ext cx="961808" cy="949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OAuth 2.0 대표 취약점과 보안 고려 사항 알아보기 : NHN Cloud Meetup">
              <a:extLst>
                <a:ext uri="{FF2B5EF4-FFF2-40B4-BE49-F238E27FC236}">
                  <a16:creationId xmlns:a16="http://schemas.microsoft.com/office/drawing/2014/main" id="{AF09CDF3-9CC1-4361-89E0-5A01735EE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3307" y="1821399"/>
              <a:ext cx="1109079" cy="110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W3C HTML5 Logo">
              <a:extLst>
                <a:ext uri="{FF2B5EF4-FFF2-40B4-BE49-F238E27FC236}">
                  <a16:creationId xmlns:a16="http://schemas.microsoft.com/office/drawing/2014/main" id="{5D84EFFC-A45A-4740-8AD4-7826B7284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740" y="3278117"/>
              <a:ext cx="1269746" cy="126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241F98-00B7-4602-8CE2-C07C5AC04873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B0B1B9-2C83-4192-A1A2-1DD06707A648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3D7CE-0FDE-4C31-88E5-2B13250247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44" y="3594613"/>
            <a:ext cx="1679328" cy="112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30C76B-70A0-45B9-BE04-AF9DA5EE4784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24" y="2984125"/>
            <a:ext cx="1248162" cy="6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576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8B278-C76A-4B56-A59F-5381867A3A25}"/>
              </a:ext>
            </a:extLst>
          </p:cNvPr>
          <p:cNvSpPr txBox="1"/>
          <p:nvPr/>
        </p:nvSpPr>
        <p:spPr>
          <a:xfrm>
            <a:off x="3800374" y="3042692"/>
            <a:ext cx="6270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시연</a:t>
            </a:r>
            <a:endParaRPr lang="en-US" altLang="ko-KR" sz="4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3779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1115" y="1677593"/>
            <a:ext cx="29097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이</a:t>
            </a:r>
            <a:r>
              <a:rPr lang="en-US" altLang="ko-KR" sz="4400" spc="-15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Rix미니버스D R" panose="02000503000000000000" pitchFamily="2" charset="-127"/>
              </a:rPr>
              <a:t>**</a:t>
            </a:r>
            <a:endParaRPr lang="en-US" altLang="ko-KR" sz="4400" spc="-150" dirty="0">
              <a:solidFill>
                <a:srgbClr val="C00000"/>
              </a:solidFill>
              <a:latin typeface="Rix미니버스D R" panose="02000503000000000000" pitchFamily="2" charset="-127"/>
              <a:ea typeface="Rix미니버스D R" panose="02000503000000000000" pitchFamily="2" charset="-127"/>
            </a:endParaRPr>
          </a:p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게시판관리</a:t>
            </a:r>
          </a:p>
        </p:txBody>
      </p:sp>
      <p:sp>
        <p:nvSpPr>
          <p:cNvPr id="5" name="모서리가 둥근 직사각형 23">
            <a:extLst>
              <a:ext uri="{FF2B5EF4-FFF2-40B4-BE49-F238E27FC236}">
                <a16:creationId xmlns:a16="http://schemas.microsoft.com/office/drawing/2014/main" id="{13A94CBC-1571-44CE-B52E-7BAE479797F5}"/>
              </a:ext>
            </a:extLst>
          </p:cNvPr>
          <p:cNvSpPr/>
          <p:nvPr/>
        </p:nvSpPr>
        <p:spPr>
          <a:xfrm>
            <a:off x="4943856" y="3937710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게시판관리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카카오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API</a:t>
            </a: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영화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API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설계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layout(index)</a:t>
            </a:r>
            <a:r>
              <a:rPr lang="en-US" altLang="ko-KR" sz="18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css</a:t>
            </a:r>
            <a:r>
              <a:rPr lang="en-US" altLang="ko-KR" sz="1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89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**-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EEFF11C2-FFE7-43E5-999F-3A2F292FF5C2}"/>
              </a:ext>
            </a:extLst>
          </p:cNvPr>
          <p:cNvSpPr/>
          <p:nvPr/>
        </p:nvSpPr>
        <p:spPr>
          <a:xfrm>
            <a:off x="6096000" y="219275"/>
            <a:ext cx="3191255" cy="12370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게시판 종류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1A4423-14D7-4FB1-8491-08A390C393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" y="1697218"/>
            <a:ext cx="5992036" cy="2332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85D25F-5347-43F8-BE36-D9B00B22C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33" y="1697218"/>
            <a:ext cx="5181600" cy="2364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75CC17-1A41-410B-A5AC-C8BC270A9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36" y="4158814"/>
            <a:ext cx="3275814" cy="25698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85F418-F75A-4690-A8C6-527623E4B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8" y="4151322"/>
            <a:ext cx="3267078" cy="24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666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**-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>
            <a:extLst>
              <a:ext uri="{FF2B5EF4-FFF2-40B4-BE49-F238E27FC236}">
                <a16:creationId xmlns:a16="http://schemas.microsoft.com/office/drawing/2014/main" id="{B2B98C81-F413-4653-97E8-67D8695B365C}"/>
              </a:ext>
            </a:extLst>
          </p:cNvPr>
          <p:cNvSpPr/>
          <p:nvPr/>
        </p:nvSpPr>
        <p:spPr>
          <a:xfrm>
            <a:off x="6096000" y="219275"/>
            <a:ext cx="3191255" cy="12370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게시판 종류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4555262-CB93-4C6D-A982-88B769F74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2122515"/>
            <a:ext cx="4391025" cy="3371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6B8162-D17C-4A62-B67B-47F04A175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2421176"/>
            <a:ext cx="5724526" cy="24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300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**-</a:t>
            </a: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게시판관리시연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영상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8" name="bandicam 2024-06-04 12-42-27-189 - Join (2)">
            <a:hlinkClick r:id="" action="ppaction://media"/>
            <a:extLst>
              <a:ext uri="{FF2B5EF4-FFF2-40B4-BE49-F238E27FC236}">
                <a16:creationId xmlns:a16="http://schemas.microsoft.com/office/drawing/2014/main" id="{E8DD8B3C-33B4-4587-A863-7CA365EC2F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3744" y="0"/>
            <a:ext cx="9644512" cy="54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32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이**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7E5EB0-C5B0-4FF3-8F59-551966126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86" y="2684452"/>
            <a:ext cx="4657726" cy="2907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393636-1511-49A2-B985-D89EBA2A7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" y="1158796"/>
            <a:ext cx="6565294" cy="22702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2578B5-4BDF-4A7F-A32E-BDB372E5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9" y="3785691"/>
            <a:ext cx="6496054" cy="2378132"/>
          </a:xfrm>
          <a:prstGeom prst="rect">
            <a:avLst/>
          </a:prstGeom>
        </p:spPr>
      </p:pic>
      <p:sp>
        <p:nvSpPr>
          <p:cNvPr id="18" name="구름 17">
            <a:extLst>
              <a:ext uri="{FF2B5EF4-FFF2-40B4-BE49-F238E27FC236}">
                <a16:creationId xmlns:a16="http://schemas.microsoft.com/office/drawing/2014/main" id="{A65715CA-0A8B-47DB-B639-15CA7645BF3A}"/>
              </a:ext>
            </a:extLst>
          </p:cNvPr>
          <p:cNvSpPr/>
          <p:nvPr/>
        </p:nvSpPr>
        <p:spPr>
          <a:xfrm>
            <a:off x="7574161" y="802105"/>
            <a:ext cx="3191255" cy="12370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페이징서치</a:t>
            </a:r>
            <a:endParaRPr lang="en-US" altLang="ko-KR" dirty="0"/>
          </a:p>
          <a:p>
            <a:pPr algn="ctr"/>
            <a:r>
              <a:rPr lang="ko-KR" altLang="en-US" dirty="0"/>
              <a:t>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9278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이**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091964-783B-4606-8F38-23DD7BEF6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07" y="3202550"/>
            <a:ext cx="5267326" cy="2224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702DE5-6959-4DA4-BE88-EB4468E2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7" y="1662121"/>
            <a:ext cx="5872282" cy="3934938"/>
          </a:xfrm>
          <a:prstGeom prst="rect">
            <a:avLst/>
          </a:prstGeom>
        </p:spPr>
      </p:pic>
      <p:sp>
        <p:nvSpPr>
          <p:cNvPr id="16" name="구름 15">
            <a:extLst>
              <a:ext uri="{FF2B5EF4-FFF2-40B4-BE49-F238E27FC236}">
                <a16:creationId xmlns:a16="http://schemas.microsoft.com/office/drawing/2014/main" id="{1B252FEB-28EE-47C8-A619-4A06374548A6}"/>
              </a:ext>
            </a:extLst>
          </p:cNvPr>
          <p:cNvSpPr/>
          <p:nvPr/>
        </p:nvSpPr>
        <p:spPr>
          <a:xfrm>
            <a:off x="6902389" y="745829"/>
            <a:ext cx="4163326" cy="1645060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페이징서치</a:t>
            </a:r>
            <a:endParaRPr lang="en-US" altLang="ko-KR" dirty="0"/>
          </a:p>
          <a:p>
            <a:pPr algn="ctr"/>
            <a:r>
              <a:rPr lang="ko-KR" altLang="en-US" dirty="0" err="1"/>
              <a:t>레파지토리</a:t>
            </a:r>
            <a:r>
              <a:rPr lang="ko-KR" altLang="en-US" dirty="0"/>
              <a:t> 및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6167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이**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페이징서치시연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영상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10" name="bandicam 2024-06-04 12-59-07-124">
            <a:hlinkClick r:id="" action="ppaction://media"/>
            <a:extLst>
              <a:ext uri="{FF2B5EF4-FFF2-40B4-BE49-F238E27FC236}">
                <a16:creationId xmlns:a16="http://schemas.microsoft.com/office/drawing/2014/main" id="{0CADECAE-7B92-4CDA-8CEA-DC6AE77652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8" end="9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1134" y="0"/>
            <a:ext cx="9669732" cy="54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80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3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장미다방"/>
              <a:ea typeface="a장미다방"/>
            </a:endParaRPr>
          </a:p>
        </p:txBody>
      </p:sp>
      <p:sp>
        <p:nvSpPr>
          <p:cNvPr id="7" name="육각형 6"/>
          <p:cNvSpPr/>
          <p:nvPr/>
        </p:nvSpPr>
        <p:spPr>
          <a:xfrm rot="5400000">
            <a:off x="4315326" y="1796716"/>
            <a:ext cx="3769895" cy="3249909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 anchorCtr="0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39888" y="2531541"/>
            <a:ext cx="3185340" cy="1359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Maple</a:t>
            </a:r>
          </a:p>
          <a:p>
            <a:pPr algn="ctr">
              <a:defRPr/>
            </a:pPr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codingStory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  <a:p>
            <a:pPr algn="ctr">
              <a:defRPr/>
            </a:pPr>
            <a:endParaRPr lang="ko-KR" altLang="en-US" sz="280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8800" y="6299200"/>
            <a:ext cx="1120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4886960" y="3931920"/>
            <a:ext cx="2641600" cy="101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061" y="3939388"/>
            <a:ext cx="534689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그룹웨어 기본 연동 기능 </a:t>
            </a:r>
            <a:endParaRPr lang="en-US" altLang="ko-KR" sz="1600" kern="0" dirty="0">
              <a:solidFill>
                <a:prstClr val="white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및 메시지 봇 구현 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60B45E-9446-43DE-A8E5-A7610D553642}"/>
              </a:ext>
            </a:extLst>
          </p:cNvPr>
          <p:cNvSpPr txBox="1"/>
          <p:nvPr/>
        </p:nvSpPr>
        <p:spPr>
          <a:xfrm>
            <a:off x="10057110" y="4781223"/>
            <a:ext cx="2032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팀장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**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박경찬</a:t>
            </a:r>
            <a:endParaRPr lang="en-US" altLang="ko-KR" sz="2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심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**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왕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**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조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602229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2500">
        <hp:hncExtTransition type="curtain" attr="SubType=centerred"/>
      </p:transition>
    </mc:Choice>
    <mc:Choice Requires="p15">
      <p:transition xmlns:p14="http://schemas.microsoft.com/office/powerpoint/2010/main" spd="slow" p14:dur="2500">
        <p15:prstTrans prst="curtains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25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이**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16C49C-8A74-4398-94D8-46E0AA42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2029640"/>
            <a:ext cx="6296026" cy="32364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E808BB-8A58-4159-99F1-14B1C301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4" y="2522565"/>
            <a:ext cx="4733925" cy="3914775"/>
          </a:xfrm>
          <a:prstGeom prst="rect">
            <a:avLst/>
          </a:prstGeom>
        </p:spPr>
      </p:pic>
      <p:sp>
        <p:nvSpPr>
          <p:cNvPr id="16" name="구름 15">
            <a:extLst>
              <a:ext uri="{FF2B5EF4-FFF2-40B4-BE49-F238E27FC236}">
                <a16:creationId xmlns:a16="http://schemas.microsoft.com/office/drawing/2014/main" id="{C7CC405D-22EB-46D6-93D0-A025CFD3DA31}"/>
              </a:ext>
            </a:extLst>
          </p:cNvPr>
          <p:cNvSpPr/>
          <p:nvPr/>
        </p:nvSpPr>
        <p:spPr>
          <a:xfrm>
            <a:off x="7065544" y="499815"/>
            <a:ext cx="3894164" cy="1729036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조회수 서비스</a:t>
            </a:r>
            <a:endParaRPr lang="en-US" altLang="ko-KR" dirty="0"/>
          </a:p>
          <a:p>
            <a:pPr algn="ctr"/>
            <a:r>
              <a:rPr lang="ko-KR" altLang="en-US" dirty="0" err="1"/>
              <a:t>메인조회수별</a:t>
            </a:r>
            <a:r>
              <a:rPr lang="ko-KR" altLang="en-US" dirty="0"/>
              <a:t> 게시글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360126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97681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이**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카카오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C7CC405D-22EB-46D6-93D0-A025CFD3DA31}"/>
              </a:ext>
            </a:extLst>
          </p:cNvPr>
          <p:cNvSpPr/>
          <p:nvPr/>
        </p:nvSpPr>
        <p:spPr>
          <a:xfrm>
            <a:off x="7065544" y="499815"/>
            <a:ext cx="3894164" cy="1729036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카카오 </a:t>
            </a:r>
            <a:r>
              <a:rPr lang="en-US" altLang="ko-KR" dirty="0"/>
              <a:t>API</a:t>
            </a:r>
            <a:r>
              <a:rPr lang="ko-KR" altLang="en-US" dirty="0"/>
              <a:t>를 통한</a:t>
            </a:r>
            <a:endParaRPr lang="en-US" altLang="ko-KR" dirty="0"/>
          </a:p>
          <a:p>
            <a:pPr algn="ctr"/>
            <a:r>
              <a:rPr lang="ko-KR" altLang="en-US" dirty="0"/>
              <a:t>각 지점별 위치 구현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334413-E1EF-4BD7-8C2E-1F67FAD2A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1571626"/>
            <a:ext cx="6381750" cy="34848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1B2D96-F595-4395-AADD-379DA26EB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44" y="2644516"/>
            <a:ext cx="4327534" cy="35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6217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5" y="136431"/>
            <a:ext cx="313992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이**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영화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C7CC405D-22EB-46D6-93D0-A025CFD3DA31}"/>
              </a:ext>
            </a:extLst>
          </p:cNvPr>
          <p:cNvSpPr/>
          <p:nvPr/>
        </p:nvSpPr>
        <p:spPr>
          <a:xfrm>
            <a:off x="7065544" y="499815"/>
            <a:ext cx="3894164" cy="1729036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영화 </a:t>
            </a:r>
            <a:r>
              <a:rPr lang="en-US" altLang="ko-KR" dirty="0"/>
              <a:t>API</a:t>
            </a:r>
            <a:r>
              <a:rPr lang="ko-KR" altLang="en-US" dirty="0"/>
              <a:t>를 통한</a:t>
            </a:r>
            <a:endParaRPr lang="en-US" altLang="ko-KR" dirty="0"/>
          </a:p>
          <a:p>
            <a:pPr algn="ctr"/>
            <a:r>
              <a:rPr lang="ko-KR" altLang="en-US" dirty="0"/>
              <a:t>일별박스오피스 구현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99C2C8-62AB-4C87-A5BD-9BE16263A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493323"/>
            <a:ext cx="4533900" cy="3667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BC617F-D0C6-4E2A-9F14-D3C1B90C6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8" y="1694504"/>
            <a:ext cx="5481158" cy="44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4018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이**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카카오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,</a:t>
            </a: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영화시연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영상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8" name="bandicam 2024-06-04 17-33-26-499 - Join">
            <a:hlinkClick r:id="" action="ppaction://media"/>
            <a:extLst>
              <a:ext uri="{FF2B5EF4-FFF2-40B4-BE49-F238E27FC236}">
                <a16:creationId xmlns:a16="http://schemas.microsoft.com/office/drawing/2014/main" id="{D65E079A-F4FC-4726-935B-36D01931DA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32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417" y="0"/>
            <a:ext cx="9969106" cy="56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63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0248" y="1660849"/>
            <a:ext cx="29033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ix미니버스D R" panose="02000503000000000000" pitchFamily="2" charset="-127"/>
                <a:ea typeface="Rix미니버스D R" panose="02000503000000000000" pitchFamily="2" charset="-127"/>
                <a:cs typeface="+mn-cs"/>
              </a:rPr>
              <a:t>박경찬</a:t>
            </a:r>
            <a:br>
              <a:rPr kumimoji="0" lang="en-US" altLang="ko-KR" sz="4400" b="0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ix미니버스D R" panose="02000503000000000000" pitchFamily="2" charset="-127"/>
                <a:ea typeface="Rix미니버스D R" panose="02000503000000000000" pitchFamily="2" charset="-127"/>
                <a:cs typeface="+mn-cs"/>
              </a:rPr>
            </a:br>
            <a:r>
              <a:rPr kumimoji="0" lang="ko-KR" altLang="en-US" sz="4400" b="0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ix미니버스D R" panose="02000503000000000000" pitchFamily="2" charset="-127"/>
                <a:ea typeface="Rix미니버스D R" panose="02000503000000000000" pitchFamily="2" charset="-127"/>
                <a:cs typeface="+mn-cs"/>
              </a:rPr>
              <a:t>회 원 관 리</a:t>
            </a:r>
            <a:endParaRPr kumimoji="0" lang="en-US" altLang="ko-KR" sz="44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미니버스D R" panose="02000503000000000000" pitchFamily="2" charset="-127"/>
              <a:ea typeface="Rix미니버스D R" panose="02000503000000000000" pitchFamily="2" charset="-127"/>
              <a:cs typeface="+mn-cs"/>
            </a:endParaRPr>
          </a:p>
        </p:txBody>
      </p:sp>
      <p:sp>
        <p:nvSpPr>
          <p:cNvPr id="4" name="모서리가 둥근 직사각형 24">
            <a:extLst>
              <a:ext uri="{FF2B5EF4-FFF2-40B4-BE49-F238E27FC236}">
                <a16:creationId xmlns:a16="http://schemas.microsoft.com/office/drawing/2014/main" id="{C412A154-3887-4DAD-8E2C-33ACFEC594E5}"/>
              </a:ext>
            </a:extLst>
          </p:cNvPr>
          <p:cNvSpPr/>
          <p:nvPr/>
        </p:nvSpPr>
        <p:spPr>
          <a:xfrm>
            <a:off x="4929783" y="4051135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lang="en-US" altLang="ko-KR" sz="2000" spc="-8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 </a:t>
            </a: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CRUD </a:t>
            </a:r>
          </a:p>
          <a:p>
            <a:pPr algn="ctr">
              <a:lnSpc>
                <a:spcPct val="130000"/>
              </a:lnSpc>
            </a:pP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OAuth2</a:t>
            </a:r>
          </a:p>
          <a:p>
            <a:pPr algn="ctr">
              <a:lnSpc>
                <a:spcPct val="130000"/>
              </a:lnSpc>
            </a:pP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Security </a:t>
            </a:r>
          </a:p>
          <a:p>
            <a:pPr algn="ctr">
              <a:lnSpc>
                <a:spcPct val="130000"/>
              </a:lnSpc>
            </a:pPr>
            <a:endParaRPr lang="ko-KR" altLang="en-US" spc="-8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defRPr/>
            </a:pPr>
            <a:endParaRPr lang="en-US" altLang="ko-KR" sz="200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</p:spTree>
    <p:extLst>
      <p:ext uri="{BB962C8B-B14F-4D97-AF65-F5344CB8AC3E}">
        <p14:creationId xmlns:p14="http://schemas.microsoft.com/office/powerpoint/2010/main" val="42763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박경찬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회원관리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D0DB5-65D1-453D-83FF-8FA22B3FF098}"/>
              </a:ext>
            </a:extLst>
          </p:cNvPr>
          <p:cNvSpPr txBox="1"/>
          <p:nvPr/>
        </p:nvSpPr>
        <p:spPr>
          <a:xfrm>
            <a:off x="1478869" y="2877374"/>
            <a:ext cx="4615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구분을 위해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Role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AA8B8A-7CE9-4B11-88D1-742CA439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9" y="884947"/>
            <a:ext cx="5406757" cy="159378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F883EA-9D06-4F51-8497-86F8DA8E4EFA}"/>
              </a:ext>
            </a:extLst>
          </p:cNvPr>
          <p:cNvSpPr txBox="1"/>
          <p:nvPr/>
        </p:nvSpPr>
        <p:spPr>
          <a:xfrm>
            <a:off x="6580618" y="922993"/>
            <a:ext cx="3271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ADMIN   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MEMBER 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직원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GUEST    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가입대기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77206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박경찬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회원관리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30BB31-0356-4033-88FA-FD711B79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63" y="768190"/>
            <a:ext cx="3215465" cy="447833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F3A215-E5E8-4457-8F16-8DA0E4188062}"/>
              </a:ext>
            </a:extLst>
          </p:cNvPr>
          <p:cNvSpPr txBox="1"/>
          <p:nvPr/>
        </p:nvSpPr>
        <p:spPr>
          <a:xfrm>
            <a:off x="4086225" y="1496004"/>
            <a:ext cx="351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회원가입시 유효성 검사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Role GUEST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65F9F9-D3BE-476C-A6D2-57B9E1746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794" y="655825"/>
            <a:ext cx="3215465" cy="470306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E559597-E5CB-483D-9A4D-CAB557ADF76D}"/>
              </a:ext>
            </a:extLst>
          </p:cNvPr>
          <p:cNvSpPr/>
          <p:nvPr/>
        </p:nvSpPr>
        <p:spPr>
          <a:xfrm>
            <a:off x="4731164" y="3007358"/>
            <a:ext cx="1672046" cy="790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&quot;허용 안 됨&quot; 기호 16">
            <a:extLst>
              <a:ext uri="{FF2B5EF4-FFF2-40B4-BE49-F238E27FC236}">
                <a16:creationId xmlns:a16="http://schemas.microsoft.com/office/drawing/2014/main" id="{AAB45CD9-7EE1-4EF6-943C-00D55BA83D6C}"/>
              </a:ext>
            </a:extLst>
          </p:cNvPr>
          <p:cNvSpPr/>
          <p:nvPr/>
        </p:nvSpPr>
        <p:spPr>
          <a:xfrm>
            <a:off x="1664699" y="5508643"/>
            <a:ext cx="1306285" cy="1180011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7256EDBA-95BB-49DC-A559-340C8277421F}"/>
              </a:ext>
            </a:extLst>
          </p:cNvPr>
          <p:cNvSpPr/>
          <p:nvPr/>
        </p:nvSpPr>
        <p:spPr>
          <a:xfrm>
            <a:off x="8263385" y="5382369"/>
            <a:ext cx="1306285" cy="1306285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09126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박경찬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회원관리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6273B8-872A-4080-B98E-9236B0A1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4" y="1166093"/>
            <a:ext cx="5362575" cy="11525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AAA035-F42E-48EA-BDA2-1F0BFC171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2435115"/>
            <a:ext cx="5343599" cy="85270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04948-BB7C-470E-9541-8FCAD3C0A77F}"/>
              </a:ext>
            </a:extLst>
          </p:cNvPr>
          <p:cNvSpPr txBox="1"/>
          <p:nvPr/>
        </p:nvSpPr>
        <p:spPr>
          <a:xfrm>
            <a:off x="6296025" y="1674674"/>
            <a:ext cx="4562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GUEST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사람은 로그인 불가능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가입승인대기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EXCEPTION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추가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E751845-6B0F-4510-96A7-3F93909CF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180" y="3614018"/>
            <a:ext cx="2116519" cy="30343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5B1106-A27C-4402-9C2C-82DEE4368D2C}"/>
              </a:ext>
            </a:extLst>
          </p:cNvPr>
          <p:cNvSpPr txBox="1"/>
          <p:nvPr/>
        </p:nvSpPr>
        <p:spPr>
          <a:xfrm>
            <a:off x="6296025" y="4669504"/>
            <a:ext cx="3000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ADMIN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가입승인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134F2A4-FF2C-45AF-9B72-AF2031D576C0}"/>
              </a:ext>
            </a:extLst>
          </p:cNvPr>
          <p:cNvSpPr/>
          <p:nvPr/>
        </p:nvSpPr>
        <p:spPr>
          <a:xfrm>
            <a:off x="4223930" y="4539383"/>
            <a:ext cx="1672046" cy="790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52195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42516" y="6026541"/>
            <a:ext cx="634407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회원가입 시연영상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9" name="회원가입">
            <a:hlinkClick r:id="" action="ppaction://media"/>
            <a:extLst>
              <a:ext uri="{FF2B5EF4-FFF2-40B4-BE49-F238E27FC236}">
                <a16:creationId xmlns:a16="http://schemas.microsoft.com/office/drawing/2014/main" id="{A07B7461-BB0E-4585-A61E-48B0C56780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8158" y="0"/>
            <a:ext cx="9675683" cy="53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27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박경찬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회원관리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F86720-592E-451A-A686-B9277746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211817"/>
            <a:ext cx="4601359" cy="3590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289FF2-63A0-4B74-9685-301AC0C68AA4}"/>
              </a:ext>
            </a:extLst>
          </p:cNvPr>
          <p:cNvSpPr txBox="1"/>
          <p:nvPr/>
        </p:nvSpPr>
        <p:spPr>
          <a:xfrm>
            <a:off x="5162550" y="1647825"/>
            <a:ext cx="358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승인페이지에서 관리지가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부서 및 직급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결정후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가입 승인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ROLE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    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GUEST -&gt;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62472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5187"/>
            <a:ext cx="12191998" cy="68883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75860" y="2358834"/>
            <a:ext cx="1719325" cy="1994417"/>
            <a:chOff x="775860" y="2358834"/>
            <a:chExt cx="1719325" cy="1994417"/>
          </a:xfrm>
        </p:grpSpPr>
        <p:sp>
          <p:nvSpPr>
            <p:cNvPr id="8" name="육각형 7"/>
            <p:cNvSpPr/>
            <p:nvPr/>
          </p:nvSpPr>
          <p:spPr>
            <a:xfrm rot="5400000">
              <a:off x="638314" y="2496380"/>
              <a:ext cx="1994417" cy="171932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 anchorCtr="0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0135" y="3032876"/>
              <a:ext cx="11439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목차</a:t>
              </a:r>
              <a:endParaRPr lang="ko-KR" altLang="en-US" sz="3600" b="1">
                <a:solidFill>
                  <a:schemeClr val="bg1"/>
                </a:solidFill>
                <a:latin typeface="a파도소리"/>
                <a:ea typeface="a파도소리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3027680" y="335280"/>
            <a:ext cx="0" cy="6024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0176" y="488682"/>
            <a:ext cx="3031813" cy="55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560176" y="473400"/>
            <a:ext cx="523455" cy="582830"/>
            <a:chOff x="417094" y="219275"/>
            <a:chExt cx="523455" cy="58283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1</a:t>
              </a:r>
              <a:endParaRPr lang="ko-KR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51383" y="1985051"/>
            <a:ext cx="523455" cy="582830"/>
            <a:chOff x="417094" y="219275"/>
            <a:chExt cx="523455" cy="58283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2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612585" y="1998427"/>
            <a:ext cx="2966176" cy="55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상세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549895" y="3679491"/>
            <a:ext cx="523455" cy="582830"/>
            <a:chOff x="417094" y="219275"/>
            <a:chExt cx="523455" cy="58283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549895" y="3679207"/>
            <a:ext cx="3042094" cy="55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시연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7612585" y="4495422"/>
            <a:ext cx="523455" cy="582830"/>
            <a:chOff x="417094" y="219275"/>
            <a:chExt cx="523455" cy="58283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4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551383" y="4481154"/>
            <a:ext cx="3209406" cy="55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자체 평가 의견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16A36-E751-47C9-A8B4-F8CEC68F5C1B}"/>
              </a:ext>
            </a:extLst>
          </p:cNvPr>
          <p:cNvSpPr txBox="1"/>
          <p:nvPr/>
        </p:nvSpPr>
        <p:spPr>
          <a:xfrm>
            <a:off x="4072952" y="946445"/>
            <a:ext cx="3041067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>
              <a:lnSpc>
                <a:spcPct val="120000"/>
              </a:lnSpc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1-1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과제 목표 및 컨셉</a:t>
            </a:r>
            <a:endParaRPr lang="en-US" altLang="ko-KR" sz="1800" b="0" i="0" u="none" strike="noStrike" kern="1200" dirty="0">
              <a:solidFill>
                <a:schemeClr val="bg1"/>
              </a:solidFill>
              <a:effectLst/>
              <a:latin typeface="나눔스퀘어 네오 OTF Bold" panose="00000800000000000000"/>
              <a:ea typeface="나눔스퀘어 네오 OTF Bold" panose="00000800000000000000"/>
            </a:endParaRPr>
          </a:p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1-2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주제 선정 및 기획의도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fontAlgn="t">
              <a:lnSpc>
                <a:spcPct val="120000"/>
              </a:lnSpc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1-3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팀원 소개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18D0-C5D8-4990-ABAC-E7CD217FA787}"/>
              </a:ext>
            </a:extLst>
          </p:cNvPr>
          <p:cNvSpPr txBox="1"/>
          <p:nvPr/>
        </p:nvSpPr>
        <p:spPr>
          <a:xfrm>
            <a:off x="8074836" y="2511605"/>
            <a:ext cx="239112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2-1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프로젝트 일정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2-2 ERD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2-3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개발환경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98377-1A6C-4684-969C-10EFB8B70F7B}"/>
              </a:ext>
            </a:extLst>
          </p:cNvPr>
          <p:cNvSpPr txBox="1"/>
          <p:nvPr/>
        </p:nvSpPr>
        <p:spPr>
          <a:xfrm>
            <a:off x="4080083" y="4262321"/>
            <a:ext cx="279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3-1 </a:t>
            </a:r>
            <a:r>
              <a:rPr lang="ko-KR" altLang="en-US" sz="1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별 구현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93BC5-756C-4FCD-BFC4-3A3AFB5FE12C}"/>
              </a:ext>
            </a:extLst>
          </p:cNvPr>
          <p:cNvSpPr txBox="1"/>
          <p:nvPr/>
        </p:nvSpPr>
        <p:spPr>
          <a:xfrm>
            <a:off x="8136040" y="5092520"/>
            <a:ext cx="2736748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4-1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느낀 점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4-2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아쉬운 점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4-3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개선사항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42516" y="6026541"/>
            <a:ext cx="634407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박경찬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가입승인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8" name="가입승인">
            <a:hlinkClick r:id="" action="ppaction://media"/>
            <a:extLst>
              <a:ext uri="{FF2B5EF4-FFF2-40B4-BE49-F238E27FC236}">
                <a16:creationId xmlns:a16="http://schemas.microsoft.com/office/drawing/2014/main" id="{72FAB7B1-301B-40A7-ADCA-3B184D40D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109" y="0"/>
            <a:ext cx="9507247" cy="52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721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박경찬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회원관리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D35521-DB5F-4EA9-95E8-A85FA854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8" y="1216467"/>
            <a:ext cx="5953125" cy="30651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7E96C8-7CF6-459E-BBD8-2856B180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815" y="644040"/>
            <a:ext cx="5748338" cy="16598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63FD6E-CEA6-4A28-A583-90CCF80A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815" y="2910376"/>
            <a:ext cx="5876050" cy="6696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A385FF-BC72-4755-809B-8F837186B2FC}"/>
              </a:ext>
            </a:extLst>
          </p:cNvPr>
          <p:cNvSpPr txBox="1"/>
          <p:nvPr/>
        </p:nvSpPr>
        <p:spPr>
          <a:xfrm>
            <a:off x="4229100" y="4856232"/>
            <a:ext cx="5876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회원만 조회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부서별 조회 가능</a:t>
            </a:r>
          </a:p>
        </p:txBody>
      </p:sp>
    </p:spTree>
    <p:extLst>
      <p:ext uri="{BB962C8B-B14F-4D97-AF65-F5344CB8AC3E}">
        <p14:creationId xmlns:p14="http://schemas.microsoft.com/office/powerpoint/2010/main" val="285514762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박경찬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회원관리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C6B3A-575C-4D12-9823-D06DEAD3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7" y="1374109"/>
            <a:ext cx="3878775" cy="41097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93193-C55C-4596-AE20-502483ADDC41}"/>
              </a:ext>
            </a:extLst>
          </p:cNvPr>
          <p:cNvSpPr txBox="1"/>
          <p:nvPr/>
        </p:nvSpPr>
        <p:spPr>
          <a:xfrm>
            <a:off x="5346110" y="2489033"/>
            <a:ext cx="423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관리자는 회원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목록 페이지에서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회원정보 조회 가능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직급 변경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81764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42516" y="6026541"/>
            <a:ext cx="634407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chemeClr val="bg1"/>
                </a:solidFill>
                <a:effectLst/>
                <a:latin typeface="a파도소리"/>
              </a:rPr>
              <a:t>회원목록 시연영상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8" name="사원목록 직급,부서변경 및 해고">
            <a:hlinkClick r:id="" action="ppaction://media"/>
            <a:extLst>
              <a:ext uri="{FF2B5EF4-FFF2-40B4-BE49-F238E27FC236}">
                <a16:creationId xmlns:a16="http://schemas.microsoft.com/office/drawing/2014/main" id="{3D584911-B516-4469-8218-479A7C2F84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4440" y="0"/>
            <a:ext cx="9723120" cy="53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46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박경찬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회원관리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4DCAE8-86BA-4D4C-8ECF-FEFD65E9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6" y="2989553"/>
            <a:ext cx="3835329" cy="2263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AB2FB5-3655-4659-BE4F-2AD04AD95C0C}"/>
              </a:ext>
            </a:extLst>
          </p:cNvPr>
          <p:cNvSpPr txBox="1"/>
          <p:nvPr/>
        </p:nvSpPr>
        <p:spPr>
          <a:xfrm>
            <a:off x="109022" y="1707747"/>
            <a:ext cx="405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 화면에서 비밀번호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찾기가능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993A2D-D0E8-46A0-91B9-807EC12E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618" y="2659172"/>
            <a:ext cx="2984968" cy="34733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2A8877-0263-4574-8461-A4AB9F8CC8D1}"/>
              </a:ext>
            </a:extLst>
          </p:cNvPr>
          <p:cNvSpPr txBox="1"/>
          <p:nvPr/>
        </p:nvSpPr>
        <p:spPr>
          <a:xfrm>
            <a:off x="8138625" y="1581550"/>
            <a:ext cx="405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이메일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전화번호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입력후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값이 맞으면 비밀번호 변경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35AA31-FD4C-486D-9C6F-01668E06C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049" y="2816968"/>
            <a:ext cx="3105150" cy="27882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7FFBE8-36C6-4703-B63F-C1EAD87E658A}"/>
              </a:ext>
            </a:extLst>
          </p:cNvPr>
          <p:cNvSpPr txBox="1"/>
          <p:nvPr/>
        </p:nvSpPr>
        <p:spPr>
          <a:xfrm>
            <a:off x="4236255" y="1581549"/>
            <a:ext cx="405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이메일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전화번호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입력한 정보가 같아야 변경가능</a:t>
            </a:r>
          </a:p>
        </p:txBody>
      </p:sp>
    </p:spTree>
    <p:extLst>
      <p:ext uri="{BB962C8B-B14F-4D97-AF65-F5344CB8AC3E}">
        <p14:creationId xmlns:p14="http://schemas.microsoft.com/office/powerpoint/2010/main" val="426016176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42516" y="6026541"/>
            <a:ext cx="634407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박경찬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비밀번호찾기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8" name="비밀번호찾기">
            <a:hlinkClick r:id="" action="ppaction://media"/>
            <a:extLst>
              <a:ext uri="{FF2B5EF4-FFF2-40B4-BE49-F238E27FC236}">
                <a16:creationId xmlns:a16="http://schemas.microsoft.com/office/drawing/2014/main" id="{A026E90B-4DC0-48CB-891B-F4D1162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605" y="0"/>
            <a:ext cx="9617615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71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박경찬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회원관리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E17F7D-B726-4BC0-A487-26CEF1FE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7" y="2020389"/>
            <a:ext cx="3286655" cy="4256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3DA7AA-577D-464B-9770-55D1900DEEE1}"/>
              </a:ext>
            </a:extLst>
          </p:cNvPr>
          <p:cNvSpPr txBox="1"/>
          <p:nvPr/>
        </p:nvSpPr>
        <p:spPr>
          <a:xfrm>
            <a:off x="2892317" y="1035219"/>
            <a:ext cx="573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개인정보 페이지에서 인적사항 수정가능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	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직급 부서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3EFC38-A766-4AD3-AF5D-BAB3E77D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48" y="2020389"/>
            <a:ext cx="3286657" cy="42653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E85876-9CE1-49B7-8ED9-E2F23F6ED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410" y="1987428"/>
            <a:ext cx="3193638" cy="426532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8FDEB83-8878-41B9-BF2E-94DA077765FD}"/>
              </a:ext>
            </a:extLst>
          </p:cNvPr>
          <p:cNvSpPr/>
          <p:nvPr/>
        </p:nvSpPr>
        <p:spPr>
          <a:xfrm>
            <a:off x="3469972" y="4083232"/>
            <a:ext cx="846197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EE47055-FB8F-4B1C-BD3F-56A703311580}"/>
              </a:ext>
            </a:extLst>
          </p:cNvPr>
          <p:cNvSpPr/>
          <p:nvPr/>
        </p:nvSpPr>
        <p:spPr>
          <a:xfrm>
            <a:off x="7692485" y="4083232"/>
            <a:ext cx="984645" cy="465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63586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42516" y="6026541"/>
            <a:ext cx="634407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 err="1">
                <a:solidFill>
                  <a:schemeClr val="bg1"/>
                </a:solidFill>
                <a:effectLst/>
                <a:latin typeface="a파도소리"/>
              </a:rPr>
              <a:t>박경찬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</a:rPr>
              <a:t>내정보변경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8" name="내정보변경">
            <a:hlinkClick r:id="" action="ppaction://media"/>
            <a:extLst>
              <a:ext uri="{FF2B5EF4-FFF2-40B4-BE49-F238E27FC236}">
                <a16:creationId xmlns:a16="http://schemas.microsoft.com/office/drawing/2014/main" id="{36A927C3-A197-44EE-A5D5-3C40D8A7C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5237" y="0"/>
            <a:ext cx="9661525" cy="53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5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9554" y="1660849"/>
            <a:ext cx="2364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심</a:t>
            </a:r>
            <a:r>
              <a:rPr lang="en-US" altLang="ko-KR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**</a:t>
            </a:r>
          </a:p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결재관리</a:t>
            </a:r>
          </a:p>
        </p:txBody>
      </p:sp>
      <p:sp>
        <p:nvSpPr>
          <p:cNvPr id="4" name="모서리가 둥근 직사각형 25">
            <a:extLst>
              <a:ext uri="{FF2B5EF4-FFF2-40B4-BE49-F238E27FC236}">
                <a16:creationId xmlns:a16="http://schemas.microsoft.com/office/drawing/2014/main" id="{D3703509-7823-44E2-B8C9-8B5B81A8A151}"/>
              </a:ext>
            </a:extLst>
          </p:cNvPr>
          <p:cNvSpPr/>
          <p:nvPr/>
        </p:nvSpPr>
        <p:spPr>
          <a:xfrm>
            <a:off x="4943856" y="4181985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  결재관리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en-US" altLang="ko-KR" dirty="0" err="1">
                <a:solidFill>
                  <a:schemeClr val="bg1"/>
                </a:solidFill>
                <a:latin typeface="a파도소리"/>
                <a:ea typeface="a파도소리"/>
              </a:rPr>
              <a:t>ChatBot</a:t>
            </a:r>
            <a:endParaRPr lang="ko-KR" altLang="en-US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</p:spTree>
    <p:extLst>
      <p:ext uri="{BB962C8B-B14F-4D97-AF65-F5344CB8AC3E}">
        <p14:creationId xmlns:p14="http://schemas.microsoft.com/office/powerpoint/2010/main" val="188912852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2B53FB-4697-B90D-4E76-8FD4EF24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166" y="1613187"/>
            <a:ext cx="4988926" cy="26085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ADFECD-1C4F-E9B9-DF0F-0A5D650E0421}"/>
              </a:ext>
            </a:extLst>
          </p:cNvPr>
          <p:cNvSpPr txBox="1"/>
          <p:nvPr/>
        </p:nvSpPr>
        <p:spPr>
          <a:xfrm>
            <a:off x="6783768" y="988594"/>
            <a:ext cx="25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작성 컨트롤러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17809-5597-B765-2D94-8D1C20B654C4}"/>
              </a:ext>
            </a:extLst>
          </p:cNvPr>
          <p:cNvSpPr txBox="1"/>
          <p:nvPr/>
        </p:nvSpPr>
        <p:spPr>
          <a:xfrm>
            <a:off x="1114841" y="1043001"/>
            <a:ext cx="3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작성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37138-2B48-CBF3-054A-D26683C91358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작성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CECAAE-CA50-4EE1-B73C-011D2724B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11" y="1412333"/>
            <a:ext cx="6069412" cy="3268873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C37C29-3850-4DE8-A6EF-5835D9BAAB80}"/>
              </a:ext>
            </a:extLst>
          </p:cNvPr>
          <p:cNvSpPr/>
          <p:nvPr/>
        </p:nvSpPr>
        <p:spPr>
          <a:xfrm>
            <a:off x="6665976" y="1828800"/>
            <a:ext cx="4059936" cy="2093976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AF997B1-0850-4A4E-999F-72BE2C78CE97}"/>
              </a:ext>
            </a:extLst>
          </p:cNvPr>
          <p:cNvCxnSpPr/>
          <p:nvPr/>
        </p:nvCxnSpPr>
        <p:spPr>
          <a:xfrm>
            <a:off x="10814355" y="2551176"/>
            <a:ext cx="1155141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1303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8B278-C76A-4B56-A59F-5381867A3A25}"/>
              </a:ext>
            </a:extLst>
          </p:cNvPr>
          <p:cNvSpPr txBox="1"/>
          <p:nvPr/>
        </p:nvSpPr>
        <p:spPr>
          <a:xfrm>
            <a:off x="3800374" y="3042692"/>
            <a:ext cx="6270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개요</a:t>
            </a:r>
            <a:endParaRPr lang="en-US" altLang="ko-KR" sz="4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7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1A408E4-8D70-F512-EFD8-8349B4E2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2" y="2668887"/>
            <a:ext cx="3872726" cy="8416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011C30-FF30-C702-27A2-E60360BEEC50}"/>
              </a:ext>
            </a:extLst>
          </p:cNvPr>
          <p:cNvSpPr txBox="1"/>
          <p:nvPr/>
        </p:nvSpPr>
        <p:spPr>
          <a:xfrm>
            <a:off x="7361520" y="2126403"/>
            <a:ext cx="169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작성자의 정보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CAD13-7FBB-7DFA-7D46-367F016ECEB3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작성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B4AA5C-1E94-408E-B280-A4D1D3D07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28" y="3768288"/>
            <a:ext cx="4759694" cy="519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B73A7A-5961-4041-A3BD-76D09AAA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8" y="1797341"/>
            <a:ext cx="5858693" cy="9716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F28379-A4AB-47B5-8CA3-7A3947D29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94" y="2742699"/>
            <a:ext cx="4629796" cy="885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089A02-0B9D-4DF4-A3D1-6E7F4523EB8F}"/>
              </a:ext>
            </a:extLst>
          </p:cNvPr>
          <p:cNvSpPr txBox="1"/>
          <p:nvPr/>
        </p:nvSpPr>
        <p:spPr>
          <a:xfrm>
            <a:off x="534659" y="1203885"/>
            <a:ext cx="383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컨트롤러에서 사용한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객체들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2C020A2-0137-451D-8AB2-B11535D3D9E5}"/>
              </a:ext>
            </a:extLst>
          </p:cNvPr>
          <p:cNvCxnSpPr>
            <a:cxnSpLocks/>
          </p:cNvCxnSpPr>
          <p:nvPr/>
        </p:nvCxnSpPr>
        <p:spPr>
          <a:xfrm flipV="1">
            <a:off x="4812632" y="3343211"/>
            <a:ext cx="2332480" cy="582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DB33A38-7A2F-02C9-1B78-6B7584634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094" y="4012264"/>
            <a:ext cx="5989722" cy="50044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A3A4F5-7786-492A-A2FB-4316B2A8B744}"/>
              </a:ext>
            </a:extLst>
          </p:cNvPr>
          <p:cNvCxnSpPr>
            <a:cxnSpLocks/>
          </p:cNvCxnSpPr>
          <p:nvPr/>
        </p:nvCxnSpPr>
        <p:spPr>
          <a:xfrm>
            <a:off x="0" y="2551176"/>
            <a:ext cx="417094" cy="0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4083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67E00-810A-E314-FCCC-59E01C215C9A}"/>
              </a:ext>
            </a:extLst>
          </p:cNvPr>
          <p:cNvSpPr txBox="1"/>
          <p:nvPr/>
        </p:nvSpPr>
        <p:spPr>
          <a:xfrm>
            <a:off x="692726" y="1019351"/>
            <a:ext cx="1990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부서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DE68D8-BD75-7B80-557F-D00798CE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43" y="1877370"/>
            <a:ext cx="4365141" cy="8489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B4D741-F0DB-5D10-89CD-CDC8D812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494" y="1888189"/>
            <a:ext cx="4846555" cy="9895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260A36-5769-3E16-2C2F-317CBDC9B5B2}"/>
              </a:ext>
            </a:extLst>
          </p:cNvPr>
          <p:cNvSpPr txBox="1"/>
          <p:nvPr/>
        </p:nvSpPr>
        <p:spPr>
          <a:xfrm>
            <a:off x="6095999" y="1031269"/>
            <a:ext cx="3654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결재자 부서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직급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9D10CA-7598-E08C-09E6-17903D90FFC9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작성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87E212-DCF4-41C4-A094-39D9B8D35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991" y="2172904"/>
            <a:ext cx="2050187" cy="10309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33A13D-B5CC-4C74-91CB-02D3870C6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619" y="2531354"/>
            <a:ext cx="2030304" cy="12667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6A68D4-7F32-478C-B50C-FE43D805F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41" y="3858646"/>
            <a:ext cx="3466499" cy="11986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D742DB-02C4-4350-AAC8-32670AB144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537" y="4799570"/>
            <a:ext cx="2277308" cy="1138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BCDA8C-AC3B-4CB9-85B4-E56742A8E1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590" y="4051286"/>
            <a:ext cx="4264547" cy="6197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20A475-DBB7-4545-87A0-46B434BA32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2500" y="4578914"/>
            <a:ext cx="1344725" cy="1821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84F457-8E87-472E-9DEA-C8DD5E0F8220}"/>
              </a:ext>
            </a:extLst>
          </p:cNvPr>
          <p:cNvSpPr txBox="1"/>
          <p:nvPr/>
        </p:nvSpPr>
        <p:spPr>
          <a:xfrm>
            <a:off x="482102" y="3084648"/>
            <a:ext cx="225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종류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510D86-84DA-4347-9578-19AF0401A88B}"/>
              </a:ext>
            </a:extLst>
          </p:cNvPr>
          <p:cNvSpPr txBox="1"/>
          <p:nvPr/>
        </p:nvSpPr>
        <p:spPr>
          <a:xfrm>
            <a:off x="5579808" y="3680398"/>
            <a:ext cx="225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결재 기한 날짜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9162E4-C6FD-47AA-8864-0CED2E4044F8}"/>
              </a:ext>
            </a:extLst>
          </p:cNvPr>
          <p:cNvSpPr txBox="1"/>
          <p:nvPr/>
        </p:nvSpPr>
        <p:spPr>
          <a:xfrm>
            <a:off x="2877058" y="828023"/>
            <a:ext cx="27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연관관계 데이터 이용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235E90E-ECEC-4CA9-BEE5-23BAABBA14A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8739" r="18507" b="12685"/>
          <a:stretch/>
        </p:blipFill>
        <p:spPr>
          <a:xfrm>
            <a:off x="699329" y="1363861"/>
            <a:ext cx="4774430" cy="18049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F77EF47-B5B1-448D-87DF-0EC18F89215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8464" r="12015" b="-679"/>
          <a:stretch/>
        </p:blipFill>
        <p:spPr>
          <a:xfrm>
            <a:off x="692726" y="1577446"/>
            <a:ext cx="4073539" cy="2854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75B248-081C-4ABD-8D00-C7527D60876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0942" r="9786" b="29648"/>
          <a:stretch/>
        </p:blipFill>
        <p:spPr>
          <a:xfrm>
            <a:off x="400050" y="3583969"/>
            <a:ext cx="4176713" cy="26055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3E794C4-7DDC-4509-8210-99FDD4BAB8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8569" b="46183"/>
          <a:stretch/>
        </p:blipFill>
        <p:spPr>
          <a:xfrm>
            <a:off x="400050" y="3402738"/>
            <a:ext cx="5858693" cy="24532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42520A-0D6C-48F4-98D7-5B820CBC0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2440" b="47059"/>
          <a:stretch/>
        </p:blipFill>
        <p:spPr>
          <a:xfrm>
            <a:off x="5803591" y="1578291"/>
            <a:ext cx="4629796" cy="2702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E49A2F6-84F6-4FED-B6CB-3E2CCF926E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430" b="66612"/>
          <a:stretch/>
        </p:blipFill>
        <p:spPr>
          <a:xfrm>
            <a:off x="5803591" y="1343881"/>
            <a:ext cx="5858693" cy="2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78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B7CB0F9-0DF6-5F4C-6636-338805A0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0" y="1604675"/>
            <a:ext cx="3949314" cy="4273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C8D71-4A9C-1DC8-4CF9-708DA235FC42}"/>
              </a:ext>
            </a:extLst>
          </p:cNvPr>
          <p:cNvSpPr txBox="1"/>
          <p:nvPr/>
        </p:nvSpPr>
        <p:spPr>
          <a:xfrm>
            <a:off x="818145" y="1158639"/>
            <a:ext cx="25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작성 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F3FCA-2364-E334-F786-780555554FB7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작성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A7D46C-4AA6-445C-A1BC-114E1EDF0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390" y="2798913"/>
            <a:ext cx="1524213" cy="6858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E42C65-41DE-4535-8A98-FB6D43FAA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89" y="2603993"/>
            <a:ext cx="1581371" cy="8764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233629-6D0E-4C1E-AECE-2F16D5E23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167" y="1436531"/>
            <a:ext cx="5239481" cy="70494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70F24D-75B8-4F2B-A42B-EE55BBBC813B}"/>
              </a:ext>
            </a:extLst>
          </p:cNvPr>
          <p:cNvCxnSpPr>
            <a:cxnSpLocks/>
          </p:cNvCxnSpPr>
          <p:nvPr/>
        </p:nvCxnSpPr>
        <p:spPr>
          <a:xfrm flipH="1">
            <a:off x="7411075" y="1803661"/>
            <a:ext cx="608214" cy="7558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900F951-02FB-4842-9407-5A575423967F}"/>
              </a:ext>
            </a:extLst>
          </p:cNvPr>
          <p:cNvCxnSpPr>
            <a:cxnSpLocks/>
          </p:cNvCxnSpPr>
          <p:nvPr/>
        </p:nvCxnSpPr>
        <p:spPr>
          <a:xfrm>
            <a:off x="8940143" y="1913715"/>
            <a:ext cx="658517" cy="866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4592323-7626-4219-B764-1B0AF956B11B}"/>
              </a:ext>
            </a:extLst>
          </p:cNvPr>
          <p:cNvSpPr/>
          <p:nvPr/>
        </p:nvSpPr>
        <p:spPr>
          <a:xfrm>
            <a:off x="8757390" y="2975691"/>
            <a:ext cx="1506102" cy="201168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DD7D1D6-1E5E-49CA-931A-C660934BF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167" y="3680248"/>
            <a:ext cx="2277308" cy="11386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A1A243-52DE-4099-B787-4A478B739BDE}"/>
              </a:ext>
            </a:extLst>
          </p:cNvPr>
          <p:cNvSpPr txBox="1"/>
          <p:nvPr/>
        </p:nvSpPr>
        <p:spPr>
          <a:xfrm>
            <a:off x="4830706" y="989393"/>
            <a:ext cx="4829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연관관계를 이용해 데이터를 불러와서 데이터 삽입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1B0987-CE2A-4E78-9B6A-CB67F78A722A}"/>
              </a:ext>
            </a:extLst>
          </p:cNvPr>
          <p:cNvSpPr txBox="1"/>
          <p:nvPr/>
        </p:nvSpPr>
        <p:spPr>
          <a:xfrm>
            <a:off x="10340983" y="2913151"/>
            <a:ext cx="81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기본값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AB5E5F-C065-4750-8CBC-78DD72DA90D6}"/>
              </a:ext>
            </a:extLst>
          </p:cNvPr>
          <p:cNvSpPr txBox="1"/>
          <p:nvPr/>
        </p:nvSpPr>
        <p:spPr>
          <a:xfrm>
            <a:off x="5882007" y="2183409"/>
            <a:ext cx="1529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종류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23900C-ACA5-4FD2-9033-FF218294CB84}"/>
              </a:ext>
            </a:extLst>
          </p:cNvPr>
          <p:cNvSpPr txBox="1"/>
          <p:nvPr/>
        </p:nvSpPr>
        <p:spPr>
          <a:xfrm>
            <a:off x="9717817" y="2326169"/>
            <a:ext cx="132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상태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CFF7495-09E3-44E5-A502-7E951C124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075" y="3665105"/>
            <a:ext cx="3877216" cy="40010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0F44477-E022-4601-9CB6-EB543ADAF562}"/>
              </a:ext>
            </a:extLst>
          </p:cNvPr>
          <p:cNvSpPr/>
          <p:nvPr/>
        </p:nvSpPr>
        <p:spPr>
          <a:xfrm>
            <a:off x="818145" y="2706624"/>
            <a:ext cx="3748789" cy="2889504"/>
          </a:xfrm>
          <a:prstGeom prst="roundRect">
            <a:avLst>
              <a:gd name="adj" fmla="val 5908"/>
            </a:avLst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2399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보고서 작성 영상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bandicam 2024-06-04 14-01-15-028">
            <a:hlinkClick r:id="" action="ppaction://media"/>
            <a:extLst>
              <a:ext uri="{FF2B5EF4-FFF2-40B4-BE49-F238E27FC236}">
                <a16:creationId xmlns:a16="http://schemas.microsoft.com/office/drawing/2014/main" id="{66A1C3DD-7BE5-412D-B44B-250178892F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56" end="13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41" y="0"/>
            <a:ext cx="1052111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6D8B2-330B-B1C9-F5FF-9B317D95E9B9}"/>
              </a:ext>
            </a:extLst>
          </p:cNvPr>
          <p:cNvSpPr txBox="1"/>
          <p:nvPr/>
        </p:nvSpPr>
        <p:spPr>
          <a:xfrm>
            <a:off x="4273597" y="219275"/>
            <a:ext cx="275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상세보기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5B2E9A-FC31-49C4-A058-01C41E392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3" y="1104452"/>
            <a:ext cx="4127474" cy="30806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A364ED-ED52-4452-A6AC-EEC28C0D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875" y="4459391"/>
            <a:ext cx="2005064" cy="5366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E5B26C7-B5B6-4970-98B1-6A63052DC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766" y="691439"/>
            <a:ext cx="5706734" cy="366512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C65D5C-F5AB-4C86-A036-B02827CD2AC5}"/>
              </a:ext>
            </a:extLst>
          </p:cNvPr>
          <p:cNvCxnSpPr>
            <a:cxnSpLocks/>
          </p:cNvCxnSpPr>
          <p:nvPr/>
        </p:nvCxnSpPr>
        <p:spPr>
          <a:xfrm>
            <a:off x="6471457" y="3844376"/>
            <a:ext cx="875157" cy="5230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8FFB2E2-552E-4CB1-9750-A5A913A3E8C4}"/>
              </a:ext>
            </a:extLst>
          </p:cNvPr>
          <p:cNvSpPr/>
          <p:nvPr/>
        </p:nvSpPr>
        <p:spPr>
          <a:xfrm>
            <a:off x="8440293" y="2965340"/>
            <a:ext cx="2112264" cy="54864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상신 할때 코멘트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2022FF2-07BA-4752-9FE8-8D2F3BC5C043}"/>
              </a:ext>
            </a:extLst>
          </p:cNvPr>
          <p:cNvSpPr/>
          <p:nvPr/>
        </p:nvSpPr>
        <p:spPr>
          <a:xfrm>
            <a:off x="5402272" y="3698775"/>
            <a:ext cx="5405554" cy="58542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C26337-5D15-44A4-AC8F-03197B507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341" y="5104733"/>
            <a:ext cx="4994677" cy="3465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2818EBA-1B17-40E9-A2F6-8EBB5F4CB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329" y="5456613"/>
            <a:ext cx="4195321" cy="622918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F650558-13FC-4DB7-93DE-EF7C47F0E089}"/>
              </a:ext>
            </a:extLst>
          </p:cNvPr>
          <p:cNvSpPr/>
          <p:nvPr/>
        </p:nvSpPr>
        <p:spPr>
          <a:xfrm>
            <a:off x="10084843" y="4009886"/>
            <a:ext cx="457200" cy="2927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3FBC59-C064-4E92-84C0-21309A434C59}"/>
              </a:ext>
            </a:extLst>
          </p:cNvPr>
          <p:cNvSpPr/>
          <p:nvPr/>
        </p:nvSpPr>
        <p:spPr>
          <a:xfrm>
            <a:off x="676275" y="2019300"/>
            <a:ext cx="3371850" cy="288828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605FACA-8D71-423E-8EF2-BAEE55840956}"/>
              </a:ext>
            </a:extLst>
          </p:cNvPr>
          <p:cNvSpPr/>
          <p:nvPr/>
        </p:nvSpPr>
        <p:spPr>
          <a:xfrm>
            <a:off x="5372728" y="745144"/>
            <a:ext cx="3478664" cy="369331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82CC3AE-94EF-4CEB-B8ED-ED1968858335}"/>
              </a:ext>
            </a:extLst>
          </p:cNvPr>
          <p:cNvCxnSpPr>
            <a:cxnSpLocks/>
          </p:cNvCxnSpPr>
          <p:nvPr/>
        </p:nvCxnSpPr>
        <p:spPr>
          <a:xfrm flipH="1">
            <a:off x="4197097" y="1103028"/>
            <a:ext cx="1165478" cy="1014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AB5E6595-CA95-4C6C-B4AC-113A7B284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782" y="4223068"/>
            <a:ext cx="4631164" cy="2254753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FAFEC4-DD5F-4C06-8431-8D57E7182398}"/>
              </a:ext>
            </a:extLst>
          </p:cNvPr>
          <p:cNvCxnSpPr>
            <a:cxnSpLocks/>
          </p:cNvCxnSpPr>
          <p:nvPr/>
        </p:nvCxnSpPr>
        <p:spPr>
          <a:xfrm flipH="1">
            <a:off x="2695575" y="2163714"/>
            <a:ext cx="559745" cy="21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화살표: 아래로 구부러짐 53">
            <a:extLst>
              <a:ext uri="{FF2B5EF4-FFF2-40B4-BE49-F238E27FC236}">
                <a16:creationId xmlns:a16="http://schemas.microsoft.com/office/drawing/2014/main" id="{A1936F8F-AA51-42BC-999D-C5655C3035F1}"/>
              </a:ext>
            </a:extLst>
          </p:cNvPr>
          <p:cNvSpPr/>
          <p:nvPr/>
        </p:nvSpPr>
        <p:spPr>
          <a:xfrm rot="5400000" flipV="1">
            <a:off x="3946811" y="3714030"/>
            <a:ext cx="2453721" cy="457201"/>
          </a:xfrm>
          <a:prstGeom prst="curvedDownArrow">
            <a:avLst>
              <a:gd name="adj1" fmla="val 8448"/>
              <a:gd name="adj2" fmla="val 50000"/>
              <a:gd name="adj3" fmla="val 16640"/>
            </a:avLst>
          </a:prstGeom>
          <a:solidFill>
            <a:srgbClr val="FF0000"/>
          </a:solidFill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C29AC-9239-4159-AEF9-27555B800A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451" y="5463509"/>
            <a:ext cx="2143424" cy="43821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3F144BE-E170-4BD4-8ECD-A357D7FE81EC}"/>
              </a:ext>
            </a:extLst>
          </p:cNvPr>
          <p:cNvSpPr/>
          <p:nvPr/>
        </p:nvSpPr>
        <p:spPr>
          <a:xfrm>
            <a:off x="2240280" y="5516086"/>
            <a:ext cx="2304288" cy="269281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1F52B-7889-41DA-9EF8-2CA2DF858708}"/>
              </a:ext>
            </a:extLst>
          </p:cNvPr>
          <p:cNvSpPr txBox="1"/>
          <p:nvPr/>
        </p:nvSpPr>
        <p:spPr>
          <a:xfrm>
            <a:off x="3438144" y="5191949"/>
            <a:ext cx="150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Member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EF351A3-C151-48E7-9B32-087631078D8C}"/>
              </a:ext>
            </a:extLst>
          </p:cNvPr>
          <p:cNvSpPr/>
          <p:nvPr/>
        </p:nvSpPr>
        <p:spPr>
          <a:xfrm>
            <a:off x="7900416" y="745144"/>
            <a:ext cx="299991" cy="16011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040FFDA-CEC6-4765-8AE7-62210F63D697}"/>
              </a:ext>
            </a:extLst>
          </p:cNvPr>
          <p:cNvSpPr/>
          <p:nvPr/>
        </p:nvSpPr>
        <p:spPr>
          <a:xfrm>
            <a:off x="5826172" y="876224"/>
            <a:ext cx="299991" cy="16011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692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  <p:bldP spid="38" grpId="0" animBg="1"/>
      <p:bldP spid="41" grpId="0" animBg="1"/>
      <p:bldP spid="54" grpId="0" animBg="1"/>
      <p:bldP spid="11" grpId="0" animBg="1"/>
      <p:bldP spid="13" grpId="0"/>
      <p:bldP spid="14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6D8B2-330B-B1C9-F5FF-9B317D95E9B9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상세보기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457BEE-DB69-49A3-B120-90092E5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4" y="1030937"/>
            <a:ext cx="7376540" cy="22624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B4A41B7-1987-4283-AFF3-2932E6C7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24" y="4083488"/>
            <a:ext cx="7689029" cy="20247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799C4D-A197-4BEF-B57C-B1A877069081}"/>
              </a:ext>
            </a:extLst>
          </p:cNvPr>
          <p:cNvSpPr txBox="1"/>
          <p:nvPr/>
        </p:nvSpPr>
        <p:spPr>
          <a:xfrm>
            <a:off x="7793634" y="1139137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결재자 시점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09D02F-7F07-42D7-A532-4F4AB62F5C3F}"/>
              </a:ext>
            </a:extLst>
          </p:cNvPr>
          <p:cNvSpPr txBox="1"/>
          <p:nvPr/>
        </p:nvSpPr>
        <p:spPr>
          <a:xfrm>
            <a:off x="7981053" y="4083488"/>
            <a:ext cx="2649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결재 후 보고서 작성자 시점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CE9AF14-6875-4228-8578-50BC23976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014" y="3261288"/>
            <a:ext cx="2649010" cy="863293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04B2020-E031-43D4-A51A-EEDB610E6C2F}"/>
              </a:ext>
            </a:extLst>
          </p:cNvPr>
          <p:cNvSpPr/>
          <p:nvPr/>
        </p:nvSpPr>
        <p:spPr>
          <a:xfrm>
            <a:off x="3697526" y="3302382"/>
            <a:ext cx="576072" cy="781106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96C0CC4-7879-410E-9DCF-816262514795}"/>
              </a:ext>
            </a:extLst>
          </p:cNvPr>
          <p:cNvSpPr/>
          <p:nvPr/>
        </p:nvSpPr>
        <p:spPr>
          <a:xfrm>
            <a:off x="1763026" y="5408676"/>
            <a:ext cx="356616" cy="283464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0FAD9F9-47E9-434B-8E0C-DB7751AA5DE3}"/>
              </a:ext>
            </a:extLst>
          </p:cNvPr>
          <p:cNvSpPr/>
          <p:nvPr/>
        </p:nvSpPr>
        <p:spPr>
          <a:xfrm>
            <a:off x="4919472" y="2779776"/>
            <a:ext cx="2377440" cy="48151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B12A00C-6B17-403F-9847-44D4B1BB80DD}"/>
              </a:ext>
            </a:extLst>
          </p:cNvPr>
          <p:cNvSpPr/>
          <p:nvPr/>
        </p:nvSpPr>
        <p:spPr>
          <a:xfrm>
            <a:off x="3862510" y="5631205"/>
            <a:ext cx="3931124" cy="48151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98C420-D4F2-49AA-B8D9-F1B9AE550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375" y="2356580"/>
            <a:ext cx="2005064" cy="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5689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보고서 상신 영상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결재 상신">
            <a:hlinkClick r:id="" action="ppaction://media"/>
            <a:extLst>
              <a:ext uri="{FF2B5EF4-FFF2-40B4-BE49-F238E27FC236}">
                <a16:creationId xmlns:a16="http://schemas.microsoft.com/office/drawing/2014/main" id="{6CC319BA-43E4-46E6-A797-44A6F92CC0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1" end="10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41" y="0"/>
            <a:ext cx="1052111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5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072FC-FAAE-996B-90F8-5B28D54F5E10}"/>
              </a:ext>
            </a:extLst>
          </p:cNvPr>
          <p:cNvSpPr txBox="1"/>
          <p:nvPr/>
        </p:nvSpPr>
        <p:spPr>
          <a:xfrm>
            <a:off x="4273598" y="219275"/>
            <a:ext cx="2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수정 및 삭제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C8A1B0-A648-4221-B015-201E9255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031425"/>
            <a:ext cx="4292037" cy="3188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502085-4F2F-47AD-84CE-3919318FA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20"/>
          <a:stretch/>
        </p:blipFill>
        <p:spPr>
          <a:xfrm>
            <a:off x="5366382" y="802105"/>
            <a:ext cx="4908709" cy="88004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0E5E21-B738-4527-88A9-E57109208761}"/>
              </a:ext>
            </a:extLst>
          </p:cNvPr>
          <p:cNvSpPr/>
          <p:nvPr/>
        </p:nvSpPr>
        <p:spPr>
          <a:xfrm>
            <a:off x="5940835" y="1500606"/>
            <a:ext cx="3474720" cy="192198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3432DC-F10B-42A4-B120-9EA754F9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700" y="1895652"/>
            <a:ext cx="5711675" cy="3474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C2249B-1AF5-4600-A8FD-196F705F4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75" y="4448895"/>
            <a:ext cx="3591426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9213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540025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보고서 수정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삭제 영상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수정 및 삭제">
            <a:hlinkClick r:id="" action="ppaction://media"/>
            <a:extLst>
              <a:ext uri="{FF2B5EF4-FFF2-40B4-BE49-F238E27FC236}">
                <a16:creationId xmlns:a16="http://schemas.microsoft.com/office/drawing/2014/main" id="{3256054D-E5AF-4618-82AB-BBFF6B1556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9" end="22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578" y="0"/>
            <a:ext cx="1052684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99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E06E83-BA25-4ABE-A750-4F39464E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0" y="1111030"/>
            <a:ext cx="9427464" cy="1756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07D23B-C918-458B-A720-0EC6FBA462D0}"/>
              </a:ext>
            </a:extLst>
          </p:cNvPr>
          <p:cNvSpPr txBox="1"/>
          <p:nvPr/>
        </p:nvSpPr>
        <p:spPr>
          <a:xfrm>
            <a:off x="3944593" y="327549"/>
            <a:ext cx="173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리스트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52FAE5F-E090-48F9-B75D-FEB20E4FFADE}"/>
              </a:ext>
            </a:extLst>
          </p:cNvPr>
          <p:cNvSpPr/>
          <p:nvPr/>
        </p:nvSpPr>
        <p:spPr>
          <a:xfrm>
            <a:off x="7991856" y="2167128"/>
            <a:ext cx="512064" cy="182880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5A5FBD-EE57-4C8B-9B81-CFE8AF1826AC}"/>
              </a:ext>
            </a:extLst>
          </p:cNvPr>
          <p:cNvSpPr/>
          <p:nvPr/>
        </p:nvSpPr>
        <p:spPr>
          <a:xfrm>
            <a:off x="8835590" y="2164252"/>
            <a:ext cx="512064" cy="182880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1FFB568-ACB1-44A4-A538-D4E42C7219D5}"/>
              </a:ext>
            </a:extLst>
          </p:cNvPr>
          <p:cNvSpPr/>
          <p:nvPr/>
        </p:nvSpPr>
        <p:spPr>
          <a:xfrm>
            <a:off x="4709560" y="2164252"/>
            <a:ext cx="512064" cy="182880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70036DC-407D-43BF-9F8A-68CBD27C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994" y="1532400"/>
            <a:ext cx="1837127" cy="644869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6D55230-F496-434F-9D32-804C229C890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01200" y="1854834"/>
            <a:ext cx="40979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CC3469E-4A85-44F7-97CB-FB021B46F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7" y="3030666"/>
            <a:ext cx="9318652" cy="18613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65C3FA-AAA7-474C-9C94-0671CAACE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642" y="4845498"/>
            <a:ext cx="4915586" cy="4191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E811FF-7AC1-43E9-8FF3-E013BEF41FE0}"/>
              </a:ext>
            </a:extLst>
          </p:cNvPr>
          <p:cNvSpPr txBox="1"/>
          <p:nvPr/>
        </p:nvSpPr>
        <p:spPr>
          <a:xfrm>
            <a:off x="2119642" y="5264656"/>
            <a:ext cx="504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td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어디를 눌러도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detail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페이지로 이동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4552F28-FE07-4357-B298-5FEFC0596095}"/>
              </a:ext>
            </a:extLst>
          </p:cNvPr>
          <p:cNvSpPr/>
          <p:nvPr/>
        </p:nvSpPr>
        <p:spPr>
          <a:xfrm>
            <a:off x="7991856" y="4476750"/>
            <a:ext cx="390144" cy="205711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29952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55483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과제 목표 및 컨셉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1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38EE00-967D-4AD0-9BC5-B997A4B2E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810927"/>
            <a:ext cx="4895850" cy="3921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28A44-C51F-43F1-9029-7DED0B946C86}"/>
              </a:ext>
            </a:extLst>
          </p:cNvPr>
          <p:cNvSpPr txBox="1"/>
          <p:nvPr/>
        </p:nvSpPr>
        <p:spPr>
          <a:xfrm>
            <a:off x="6843711" y="2196690"/>
            <a:ext cx="37576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코딩스토리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err="1">
                <a:solidFill>
                  <a:schemeClr val="bg1"/>
                </a:solidFill>
              </a:rPr>
              <a:t>코딩을배우는자들의</a:t>
            </a:r>
            <a:r>
              <a:rPr lang="ko-KR" altLang="en-US" sz="2000" dirty="0">
                <a:solidFill>
                  <a:schemeClr val="bg1"/>
                </a:solidFill>
              </a:rPr>
              <a:t> 이야기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err="1">
                <a:solidFill>
                  <a:schemeClr val="bg1"/>
                </a:solidFill>
              </a:rPr>
              <a:t>한명한명</a:t>
            </a:r>
            <a:r>
              <a:rPr lang="ko-KR" altLang="en-US" sz="2000" dirty="0">
                <a:solidFill>
                  <a:schemeClr val="bg1"/>
                </a:solidFill>
              </a:rPr>
              <a:t> 각 개인이 모여 하나의 스토리를 만들어 </a:t>
            </a:r>
            <a:r>
              <a:rPr lang="ko-KR" altLang="en-US" sz="2000" dirty="0" err="1">
                <a:solidFill>
                  <a:schemeClr val="bg1"/>
                </a:solidFill>
              </a:rPr>
              <a:t>영화가된다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과제목표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맨땅에 헤딩한다는 느낌으로 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코딩어린이들의 성장스토리로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err="1">
                <a:solidFill>
                  <a:schemeClr val="bg1"/>
                </a:solidFill>
              </a:rPr>
              <a:t>많은것을</a:t>
            </a:r>
            <a:r>
              <a:rPr lang="ko-KR" altLang="en-US" sz="2000" dirty="0">
                <a:solidFill>
                  <a:schemeClr val="bg1"/>
                </a:solidFill>
              </a:rPr>
              <a:t> 배우고 느끼고 습득하자</a:t>
            </a:r>
            <a:r>
              <a:rPr lang="en-US" altLang="ko-KR" sz="2000" dirty="0">
                <a:solidFill>
                  <a:schemeClr val="bg1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0210554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BB05F7-AABD-2395-A9BB-AF4538A2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3" y="1357559"/>
            <a:ext cx="4442154" cy="4416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8295AF-96BE-DEFA-F657-3A0485729F2C}"/>
              </a:ext>
            </a:extLst>
          </p:cNvPr>
          <p:cNvSpPr txBox="1"/>
          <p:nvPr/>
        </p:nvSpPr>
        <p:spPr>
          <a:xfrm>
            <a:off x="417093" y="1003381"/>
            <a:ext cx="340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리스트 컨트롤러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4F877-F7CD-721A-56FE-7937B75A4B19}"/>
              </a:ext>
            </a:extLst>
          </p:cNvPr>
          <p:cNvSpPr txBox="1"/>
          <p:nvPr/>
        </p:nvSpPr>
        <p:spPr>
          <a:xfrm>
            <a:off x="7025317" y="889067"/>
            <a:ext cx="25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리스트 서비스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635C-21DC-5C4F-7D85-A7F12C60D6C1}"/>
              </a:ext>
            </a:extLst>
          </p:cNvPr>
          <p:cNvSpPr txBox="1"/>
          <p:nvPr/>
        </p:nvSpPr>
        <p:spPr>
          <a:xfrm>
            <a:off x="3944593" y="327549"/>
            <a:ext cx="173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리스트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DAA050-E37B-4E80-AE13-F43570730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740" y="1309959"/>
            <a:ext cx="5444788" cy="32285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1EDD43-D79E-4CC8-B76E-06B56A139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372" y="5076372"/>
            <a:ext cx="5969044" cy="8981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FB9C0A-DA29-4EF6-9349-195FECC39E4E}"/>
              </a:ext>
            </a:extLst>
          </p:cNvPr>
          <p:cNvSpPr txBox="1"/>
          <p:nvPr/>
        </p:nvSpPr>
        <p:spPr>
          <a:xfrm>
            <a:off x="5296338" y="4677345"/>
            <a:ext cx="25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Repository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03D798-93F9-4B88-BAA7-D6C1A9182A57}"/>
              </a:ext>
            </a:extLst>
          </p:cNvPr>
          <p:cNvSpPr/>
          <p:nvPr/>
        </p:nvSpPr>
        <p:spPr>
          <a:xfrm>
            <a:off x="534659" y="2386584"/>
            <a:ext cx="1833637" cy="11887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F9C41C-77CB-48F9-8A4C-7248B4B0F6B0}"/>
              </a:ext>
            </a:extLst>
          </p:cNvPr>
          <p:cNvSpPr/>
          <p:nvPr/>
        </p:nvSpPr>
        <p:spPr>
          <a:xfrm>
            <a:off x="534659" y="2935224"/>
            <a:ext cx="3744733" cy="493776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803ED6-24AE-4C66-B1F2-4D7EF209301B}"/>
              </a:ext>
            </a:extLst>
          </p:cNvPr>
          <p:cNvSpPr/>
          <p:nvPr/>
        </p:nvSpPr>
        <p:spPr>
          <a:xfrm>
            <a:off x="463279" y="4965677"/>
            <a:ext cx="2938289" cy="493776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767F4B-8DB9-4B4B-A6EA-D0E3EDB9607F}"/>
              </a:ext>
            </a:extLst>
          </p:cNvPr>
          <p:cNvSpPr txBox="1"/>
          <p:nvPr/>
        </p:nvSpPr>
        <p:spPr>
          <a:xfrm>
            <a:off x="3234186" y="3489436"/>
            <a:ext cx="142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문서 수 서비스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8DEA7F-10B6-4F0B-B056-636FC2D9AF1A}"/>
              </a:ext>
            </a:extLst>
          </p:cNvPr>
          <p:cNvSpPr txBox="1"/>
          <p:nvPr/>
        </p:nvSpPr>
        <p:spPr>
          <a:xfrm>
            <a:off x="3447754" y="5027899"/>
            <a:ext cx="126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문서 수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D146F1-7392-4AB6-858E-2CBC77570DAB}"/>
              </a:ext>
            </a:extLst>
          </p:cNvPr>
          <p:cNvSpPr txBox="1"/>
          <p:nvPr/>
        </p:nvSpPr>
        <p:spPr>
          <a:xfrm>
            <a:off x="2510712" y="2342637"/>
            <a:ext cx="17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로그인한 회원의 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54AED7-C852-445C-8344-6F56C89A97B0}"/>
              </a:ext>
            </a:extLst>
          </p:cNvPr>
          <p:cNvSpPr/>
          <p:nvPr/>
        </p:nvSpPr>
        <p:spPr>
          <a:xfrm>
            <a:off x="7690104" y="2446770"/>
            <a:ext cx="1481328" cy="21034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DA2000C-7C4F-4572-835B-6C60212DBC7E}"/>
              </a:ext>
            </a:extLst>
          </p:cNvPr>
          <p:cNvSpPr/>
          <p:nvPr/>
        </p:nvSpPr>
        <p:spPr>
          <a:xfrm>
            <a:off x="7879835" y="2843754"/>
            <a:ext cx="2855221" cy="21034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4BE05A7-9761-4A26-B843-EC50C3BF03FE}"/>
              </a:ext>
            </a:extLst>
          </p:cNvPr>
          <p:cNvSpPr/>
          <p:nvPr/>
        </p:nvSpPr>
        <p:spPr>
          <a:xfrm>
            <a:off x="7878353" y="3135567"/>
            <a:ext cx="2959694" cy="21034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30394F-9E0E-4CAB-849E-FC6D56208526}"/>
              </a:ext>
            </a:extLst>
          </p:cNvPr>
          <p:cNvCxnSpPr>
            <a:cxnSpLocks/>
          </p:cNvCxnSpPr>
          <p:nvPr/>
        </p:nvCxnSpPr>
        <p:spPr>
          <a:xfrm flipH="1">
            <a:off x="7330693" y="3426233"/>
            <a:ext cx="492161" cy="15655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1B39A19-48B5-402D-A8BD-7E114F1EBF29}"/>
              </a:ext>
            </a:extLst>
          </p:cNvPr>
          <p:cNvSpPr/>
          <p:nvPr/>
        </p:nvSpPr>
        <p:spPr>
          <a:xfrm>
            <a:off x="8339328" y="5048720"/>
            <a:ext cx="832104" cy="218224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F8BF98C-BFAB-4EE7-84FB-8F5DC44D4B8D}"/>
              </a:ext>
            </a:extLst>
          </p:cNvPr>
          <p:cNvSpPr/>
          <p:nvPr/>
        </p:nvSpPr>
        <p:spPr>
          <a:xfrm>
            <a:off x="6881649" y="5076372"/>
            <a:ext cx="449546" cy="19057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DA6B78-74F0-4548-A0CD-7402A33E5C4C}"/>
              </a:ext>
            </a:extLst>
          </p:cNvPr>
          <p:cNvSpPr txBox="1"/>
          <p:nvPr/>
        </p:nvSpPr>
        <p:spPr>
          <a:xfrm>
            <a:off x="7953911" y="4714757"/>
            <a:ext cx="329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50" charset="-127"/>
                <a:ea typeface="JetBrains Mono"/>
                <a:cs typeface="+mn-cs"/>
              </a:rPr>
              <a:t>JPA </a:t>
            </a:r>
            <a:r>
              <a:rPr kumimoji="0" lang="ko-K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사용해서</a:t>
            </a:r>
            <a:r>
              <a:rPr kumimoji="0" lang="ko-K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50" charset="-127"/>
                <a:ea typeface="JetBrains Mono"/>
                <a:cs typeface="+mn-cs"/>
              </a:rPr>
              <a:t> </a:t>
            </a:r>
            <a:r>
              <a:rPr kumimoji="0" lang="ko-KR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50" charset="-127"/>
                <a:ea typeface="JetBrains Mono"/>
                <a:cs typeface="+mn-cs"/>
              </a:rPr>
              <a:t>Apv_Fnl</a:t>
            </a:r>
            <a:r>
              <a:rPr kumimoji="0" lang="ko-K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50" charset="-127"/>
                <a:ea typeface="JetBrains Mono"/>
                <a:cs typeface="+mn-cs"/>
              </a:rPr>
              <a:t> </a:t>
            </a:r>
            <a:r>
              <a:rPr kumimoji="0" lang="ko-KR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ko-K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50" charset="-127"/>
                <a:ea typeface="JetBrains Mono"/>
                <a:cs typeface="+mn-cs"/>
              </a:rPr>
              <a:t> </a:t>
            </a:r>
            <a:r>
              <a:rPr kumimoji="0" lang="ko-KR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50" charset="-127"/>
                <a:ea typeface="JetBrains Mono"/>
                <a:cs typeface="+mn-cs"/>
              </a:rPr>
              <a:t>name</a:t>
            </a:r>
            <a:r>
              <a:rPr kumimoji="0" lang="ko-K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50" charset="-127"/>
                <a:ea typeface="JetBrains Mono"/>
                <a:cs typeface="+mn-cs"/>
              </a:rPr>
              <a:t> </a:t>
            </a:r>
            <a:r>
              <a:rPr kumimoji="0" lang="ko-K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961A68-1D67-33EE-4CDE-6C47D090272D}"/>
              </a:ext>
            </a:extLst>
          </p:cNvPr>
          <p:cNvCxnSpPr>
            <a:cxnSpLocks/>
          </p:cNvCxnSpPr>
          <p:nvPr/>
        </p:nvCxnSpPr>
        <p:spPr>
          <a:xfrm>
            <a:off x="4154175" y="2551941"/>
            <a:ext cx="4014980" cy="25244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56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  <p:bldP spid="12" grpId="0" animBg="1"/>
      <p:bldP spid="13" grpId="0" animBg="1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1" y="6642230"/>
            <a:ext cx="472790" cy="21577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659474"/>
            <a:ext cx="511687" cy="198526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29B0-EAF8-746F-8515-8D01803E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2" y="2044899"/>
            <a:ext cx="3789803" cy="4287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C012C2-8B66-FDBC-09FD-C8741E1AB595}"/>
              </a:ext>
            </a:extLst>
          </p:cNvPr>
          <p:cNvSpPr txBox="1"/>
          <p:nvPr/>
        </p:nvSpPr>
        <p:spPr>
          <a:xfrm>
            <a:off x="654398" y="1403671"/>
            <a:ext cx="242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대기중인 보고서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3CD21A-1F74-0A2A-FB49-0EF69ABAD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540" y="2000090"/>
            <a:ext cx="4528283" cy="4411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AC12E7-5CDD-5755-E978-18BA104F94AE}"/>
              </a:ext>
            </a:extLst>
          </p:cNvPr>
          <p:cNvSpPr txBox="1"/>
          <p:nvPr/>
        </p:nvSpPr>
        <p:spPr>
          <a:xfrm>
            <a:off x="3079554" y="1437251"/>
            <a:ext cx="18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반려한 보고서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113FDC-7B0B-2855-DEDA-83B868796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707" y="1982826"/>
            <a:ext cx="4130960" cy="44113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470831-3AA5-14D4-39B6-9E38D05E10A1}"/>
              </a:ext>
            </a:extLst>
          </p:cNvPr>
          <p:cNvSpPr txBox="1"/>
          <p:nvPr/>
        </p:nvSpPr>
        <p:spPr>
          <a:xfrm>
            <a:off x="5071878" y="1396852"/>
            <a:ext cx="229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쓴 보고서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3CC6E64-85CB-32F6-5BEA-33B78021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61" y="2141499"/>
            <a:ext cx="3715613" cy="42872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6651E2-9BC0-D970-1EB4-CAF54333E4DA}"/>
              </a:ext>
            </a:extLst>
          </p:cNvPr>
          <p:cNvSpPr txBox="1"/>
          <p:nvPr/>
        </p:nvSpPr>
        <p:spPr>
          <a:xfrm>
            <a:off x="7742694" y="1437251"/>
            <a:ext cx="229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반려당한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보고서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2C67EC-159F-4677-B1FD-2DFC90AD4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422" y="706918"/>
            <a:ext cx="9866376" cy="5540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D6056C-C3B6-4880-89E2-32C1B915278D}"/>
              </a:ext>
            </a:extLst>
          </p:cNvPr>
          <p:cNvSpPr txBox="1"/>
          <p:nvPr/>
        </p:nvSpPr>
        <p:spPr>
          <a:xfrm>
            <a:off x="3944593" y="327549"/>
            <a:ext cx="173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리스트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203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1" y="6642230"/>
            <a:ext cx="472790" cy="21577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659474"/>
            <a:ext cx="511687" cy="198526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012C2-8B66-FDBC-09FD-C8741E1AB595}"/>
              </a:ext>
            </a:extLst>
          </p:cNvPr>
          <p:cNvSpPr txBox="1"/>
          <p:nvPr/>
        </p:nvSpPr>
        <p:spPr>
          <a:xfrm>
            <a:off x="654398" y="1403671"/>
            <a:ext cx="242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결재 대기 문서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2C67EC-159F-4677-B1FD-2DFC90AD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2" y="706918"/>
            <a:ext cx="9866376" cy="5540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D6056C-C3B6-4880-89E2-32C1B915278D}"/>
              </a:ext>
            </a:extLst>
          </p:cNvPr>
          <p:cNvSpPr txBox="1"/>
          <p:nvPr/>
        </p:nvSpPr>
        <p:spPr>
          <a:xfrm>
            <a:off x="3944593" y="327549"/>
            <a:ext cx="173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리스트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8505AB-6B11-4CFF-8CF1-44092630A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353" y="1587278"/>
            <a:ext cx="6411220" cy="36048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37149E-C1B8-4A3B-AB58-BECBBF15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22" y="1975917"/>
            <a:ext cx="3823887" cy="10094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64F386E-2F41-478F-AA49-5ABBEEBB7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59" y="5130081"/>
            <a:ext cx="6411220" cy="140037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1EC7C18-6D79-440E-A493-C16D436CD955}"/>
              </a:ext>
            </a:extLst>
          </p:cNvPr>
          <p:cNvSpPr/>
          <p:nvPr/>
        </p:nvSpPr>
        <p:spPr>
          <a:xfrm>
            <a:off x="399116" y="2252141"/>
            <a:ext cx="1715434" cy="148159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6322714-69FA-4256-975C-B5757B82FC77}"/>
              </a:ext>
            </a:extLst>
          </p:cNvPr>
          <p:cNvSpPr/>
          <p:nvPr/>
        </p:nvSpPr>
        <p:spPr>
          <a:xfrm>
            <a:off x="2764800" y="5518406"/>
            <a:ext cx="2758176" cy="233170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DB4B2F2-B51E-4BFB-82B4-81BFD6219D8E}"/>
              </a:ext>
            </a:extLst>
          </p:cNvPr>
          <p:cNvSpPr/>
          <p:nvPr/>
        </p:nvSpPr>
        <p:spPr>
          <a:xfrm>
            <a:off x="2304288" y="2819833"/>
            <a:ext cx="1115568" cy="16244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0B4FD08-1F2C-4213-BBD5-190D5629F29F}"/>
              </a:ext>
            </a:extLst>
          </p:cNvPr>
          <p:cNvSpPr/>
          <p:nvPr/>
        </p:nvSpPr>
        <p:spPr>
          <a:xfrm>
            <a:off x="4809744" y="2499533"/>
            <a:ext cx="3297042" cy="16137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D85652D-68AA-4365-846C-6DB66C58266E}"/>
              </a:ext>
            </a:extLst>
          </p:cNvPr>
          <p:cNvSpPr/>
          <p:nvPr/>
        </p:nvSpPr>
        <p:spPr>
          <a:xfrm>
            <a:off x="4590288" y="2092577"/>
            <a:ext cx="1426464" cy="16137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08DB0D-4DC0-4FCF-A8D0-183EAEADE851}"/>
              </a:ext>
            </a:extLst>
          </p:cNvPr>
          <p:cNvSpPr/>
          <p:nvPr/>
        </p:nvSpPr>
        <p:spPr>
          <a:xfrm>
            <a:off x="8019288" y="745829"/>
            <a:ext cx="1097279" cy="26915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5021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514ED-AC51-5585-BC83-DA7316B4F975}"/>
              </a:ext>
            </a:extLst>
          </p:cNvPr>
          <p:cNvSpPr txBox="1"/>
          <p:nvPr/>
        </p:nvSpPr>
        <p:spPr>
          <a:xfrm>
            <a:off x="3944593" y="302484"/>
            <a:ext cx="25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리스트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37263C-77F9-22C1-799C-79CEF154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135" y="1864893"/>
            <a:ext cx="4649787" cy="28837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1C34C8-1723-76DA-5142-EE39CCCD0F43}"/>
              </a:ext>
            </a:extLst>
          </p:cNvPr>
          <p:cNvSpPr txBox="1"/>
          <p:nvPr/>
        </p:nvSpPr>
        <p:spPr>
          <a:xfrm>
            <a:off x="7347141" y="1457010"/>
            <a:ext cx="25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리스트 개수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E1D62B-7F50-4211-ADDF-12AB0379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78" y="1608363"/>
            <a:ext cx="6894254" cy="189999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6EDD2F-12F7-428A-9057-01AC0B831B97}"/>
              </a:ext>
            </a:extLst>
          </p:cNvPr>
          <p:cNvSpPr/>
          <p:nvPr/>
        </p:nvSpPr>
        <p:spPr>
          <a:xfrm>
            <a:off x="1316736" y="1732535"/>
            <a:ext cx="786384" cy="18761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5F4D4BE-BD6E-4199-A832-C9F670BE092D}"/>
              </a:ext>
            </a:extLst>
          </p:cNvPr>
          <p:cNvSpPr/>
          <p:nvPr/>
        </p:nvSpPr>
        <p:spPr>
          <a:xfrm>
            <a:off x="2749373" y="1723829"/>
            <a:ext cx="786384" cy="18761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76458CA-D2C0-43AB-9A5C-C6437F7D586B}"/>
              </a:ext>
            </a:extLst>
          </p:cNvPr>
          <p:cNvSpPr/>
          <p:nvPr/>
        </p:nvSpPr>
        <p:spPr>
          <a:xfrm>
            <a:off x="1737360" y="2867275"/>
            <a:ext cx="901694" cy="18761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435E71-45B2-4741-8702-A6D548C0E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22" y="706918"/>
            <a:ext cx="9866376" cy="55409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3F26E0F2-4D0D-447A-8BE7-955C1162FF6D}"/>
              </a:ext>
            </a:extLst>
          </p:cNvPr>
          <p:cNvSpPr/>
          <p:nvPr/>
        </p:nvSpPr>
        <p:spPr>
          <a:xfrm>
            <a:off x="2233927" y="802105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A351B47-4008-4B51-B707-63298F5DE89F}"/>
              </a:ext>
            </a:extLst>
          </p:cNvPr>
          <p:cNvSpPr/>
          <p:nvPr/>
        </p:nvSpPr>
        <p:spPr>
          <a:xfrm>
            <a:off x="2337305" y="1028836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27404F4-A080-4B63-A765-4C329389D9A4}"/>
              </a:ext>
            </a:extLst>
          </p:cNvPr>
          <p:cNvSpPr/>
          <p:nvPr/>
        </p:nvSpPr>
        <p:spPr>
          <a:xfrm>
            <a:off x="5555993" y="790961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C112387-7513-4F66-A00E-05297F4E2846}"/>
              </a:ext>
            </a:extLst>
          </p:cNvPr>
          <p:cNvSpPr/>
          <p:nvPr/>
        </p:nvSpPr>
        <p:spPr>
          <a:xfrm>
            <a:off x="5700900" y="1028835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14DD5B-ACB9-427D-82DF-F1F2160CBDDE}"/>
              </a:ext>
            </a:extLst>
          </p:cNvPr>
          <p:cNvSpPr/>
          <p:nvPr/>
        </p:nvSpPr>
        <p:spPr>
          <a:xfrm>
            <a:off x="8878059" y="802104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AF8536-0817-4DED-80B7-CE59D5CD1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900" y="4078270"/>
            <a:ext cx="4922434" cy="1112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B5D43-FBCD-01C9-6D0C-DC292D16F8A5}"/>
              </a:ext>
            </a:extLst>
          </p:cNvPr>
          <p:cNvSpPr txBox="1"/>
          <p:nvPr/>
        </p:nvSpPr>
        <p:spPr>
          <a:xfrm>
            <a:off x="3535757" y="4446746"/>
            <a:ext cx="2165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CountBy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 JPA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231292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리스트 영상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리스트">
            <a:hlinkClick r:id="" action="ppaction://media"/>
            <a:extLst>
              <a:ext uri="{FF2B5EF4-FFF2-40B4-BE49-F238E27FC236}">
                <a16:creationId xmlns:a16="http://schemas.microsoft.com/office/drawing/2014/main" id="{AE6D856B-CCC7-46D8-80BB-E1497CEC6F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9" end="9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40" y="0"/>
            <a:ext cx="105211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8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6D8B2-330B-B1C9-F5FF-9B317D95E9B9}"/>
              </a:ext>
            </a:extLst>
          </p:cNvPr>
          <p:cNvSpPr txBox="1"/>
          <p:nvPr/>
        </p:nvSpPr>
        <p:spPr>
          <a:xfrm>
            <a:off x="4170227" y="299553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인덱스 페이지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A5ECC2-055E-44FB-A38A-9BD513C3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051038"/>
            <a:ext cx="9363074" cy="446738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7558C89-2006-4F6F-BEE0-704E9E9D4DD0}"/>
              </a:ext>
            </a:extLst>
          </p:cNvPr>
          <p:cNvSpPr/>
          <p:nvPr/>
        </p:nvSpPr>
        <p:spPr>
          <a:xfrm>
            <a:off x="2867025" y="1600199"/>
            <a:ext cx="2390775" cy="1897197"/>
          </a:xfrm>
          <a:prstGeom prst="roundRect">
            <a:avLst>
              <a:gd name="adj" fmla="val 7756"/>
            </a:avLst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52455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결재관리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6D8B2-330B-B1C9-F5FF-9B317D95E9B9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인덱스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61E58F-EA73-48CC-8146-4A9815F6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64" y="1329597"/>
            <a:ext cx="2674556" cy="20978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AC3622-3FCA-4253-94BE-D91BBF2A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69" y="1329597"/>
            <a:ext cx="2749078" cy="20978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19A60F-6CA2-4AC0-8D79-95F17A394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59" y="4011182"/>
            <a:ext cx="6954220" cy="12765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6926A2-ADC6-4CF7-9BBF-A6E803AAC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879" y="1718001"/>
            <a:ext cx="2368047" cy="34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215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인덱스 영상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인덱스">
            <a:hlinkClick r:id="" action="ppaction://media"/>
            <a:extLst>
              <a:ext uri="{FF2B5EF4-FFF2-40B4-BE49-F238E27FC236}">
                <a16:creationId xmlns:a16="http://schemas.microsoft.com/office/drawing/2014/main" id="{3613682C-74F7-415B-855A-B81F34C44F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2" end="8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40" y="0"/>
            <a:ext cx="105211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챗봇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F2D101-6786-4CE2-A148-A992F1C9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49" y="1016375"/>
            <a:ext cx="10080000" cy="4825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5B0284-5C26-41E4-98C7-235FDF54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51" y="1204375"/>
            <a:ext cx="10080000" cy="4839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64D5F-69FB-9800-1461-DB93CDA16ED7}"/>
              </a:ext>
            </a:extLst>
          </p:cNvPr>
          <p:cNvSpPr txBox="1"/>
          <p:nvPr/>
        </p:nvSpPr>
        <p:spPr>
          <a:xfrm>
            <a:off x="4273598" y="219275"/>
            <a:ext cx="1296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Chat-bot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641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챗봇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5B93EC-64E9-4042-B6E3-E548351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437" y="1071612"/>
            <a:ext cx="2395719" cy="4714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3E0484-8368-47E8-8811-60EBB7871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1252136"/>
            <a:ext cx="8180413" cy="3959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5C048-CCC6-0F9D-1991-65C0BB6A17C0}"/>
              </a:ext>
            </a:extLst>
          </p:cNvPr>
          <p:cNvSpPr txBox="1"/>
          <p:nvPr/>
        </p:nvSpPr>
        <p:spPr>
          <a:xfrm>
            <a:off x="4273598" y="219275"/>
            <a:ext cx="1296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Chat-bot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75650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482641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800" b="0" i="0" u="none" strike="noStrike" kern="1200" dirty="0">
                <a:solidFill>
                  <a:schemeClr val="bg1"/>
                </a:solidFill>
                <a:effectLst/>
                <a:latin typeface="a파도소리"/>
                <a:ea typeface="나눔스퀘어 네오 OTF Bold" panose="00000800000000000000"/>
              </a:rPr>
              <a:t>주제 선정 및 기획의도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162999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1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6EC00F-0001-4CE3-899C-C40CC8CD9FD6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C36109-8D72-4AB3-B446-96F5C721C561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3A75AF-3A28-47BA-874B-D2F11E04F2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0" y="2591011"/>
            <a:ext cx="4908920" cy="2428652"/>
          </a:xfrm>
          <a:prstGeom prst="rect">
            <a:avLst/>
          </a:prstGeom>
        </p:spPr>
      </p:pic>
      <p:sp>
        <p:nvSpPr>
          <p:cNvPr id="12" name="구름 11">
            <a:extLst>
              <a:ext uri="{FF2B5EF4-FFF2-40B4-BE49-F238E27FC236}">
                <a16:creationId xmlns:a16="http://schemas.microsoft.com/office/drawing/2014/main" id="{235BA905-631D-4041-85D0-6071ACB953CC}"/>
              </a:ext>
            </a:extLst>
          </p:cNvPr>
          <p:cNvSpPr/>
          <p:nvPr/>
        </p:nvSpPr>
        <p:spPr>
          <a:xfrm>
            <a:off x="940549" y="926499"/>
            <a:ext cx="3191255" cy="12370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차 영화관페이지</a:t>
            </a:r>
          </a:p>
        </p:txBody>
      </p:sp>
      <p:sp>
        <p:nvSpPr>
          <p:cNvPr id="14" name="구름 13">
            <a:extLst>
              <a:ext uri="{FF2B5EF4-FFF2-40B4-BE49-F238E27FC236}">
                <a16:creationId xmlns:a16="http://schemas.microsoft.com/office/drawing/2014/main" id="{8710866B-64C1-4B83-87A4-4FE705351E65}"/>
              </a:ext>
            </a:extLst>
          </p:cNvPr>
          <p:cNvSpPr/>
          <p:nvPr/>
        </p:nvSpPr>
        <p:spPr>
          <a:xfrm>
            <a:off x="4500372" y="896633"/>
            <a:ext cx="3191255" cy="12370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차 영화사 관리자페이지</a:t>
            </a:r>
          </a:p>
        </p:txBody>
      </p:sp>
      <p:sp>
        <p:nvSpPr>
          <p:cNvPr id="15" name="구름 14">
            <a:extLst>
              <a:ext uri="{FF2B5EF4-FFF2-40B4-BE49-F238E27FC236}">
                <a16:creationId xmlns:a16="http://schemas.microsoft.com/office/drawing/2014/main" id="{ED122925-5FB5-47D4-8DAF-0B9A36CE31A7}"/>
              </a:ext>
            </a:extLst>
          </p:cNvPr>
          <p:cNvSpPr/>
          <p:nvPr/>
        </p:nvSpPr>
        <p:spPr>
          <a:xfrm>
            <a:off x="8322004" y="896632"/>
            <a:ext cx="3191255" cy="12370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차 </a:t>
            </a:r>
            <a:r>
              <a:rPr lang="en-US" altLang="ko-KR" dirty="0"/>
              <a:t>API</a:t>
            </a:r>
            <a:r>
              <a:rPr lang="ko-KR" altLang="en-US" dirty="0"/>
              <a:t>를 활용한 영화사이트 구현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89DA339-D3C0-41F6-A98C-4AF3A0FCCE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528833"/>
            <a:ext cx="4953002" cy="24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챗봇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C5D015-73BD-485B-AC73-BD5B0689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90" y="1773935"/>
            <a:ext cx="3499545" cy="29137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E75305-B5A7-4ED5-BA57-05B83F39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99" y="3141267"/>
            <a:ext cx="3962953" cy="2305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FEA2AB-0C60-4D5F-B858-4E4316131E3B}"/>
              </a:ext>
            </a:extLst>
          </p:cNvPr>
          <p:cNvSpPr txBox="1"/>
          <p:nvPr/>
        </p:nvSpPr>
        <p:spPr>
          <a:xfrm>
            <a:off x="1101634" y="866165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D54640-3308-4A13-BE0C-C5B3C45D3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49" y="1449230"/>
            <a:ext cx="2667372" cy="8573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F3BC8D-9367-4FBD-81F9-BD125598F383}"/>
              </a:ext>
            </a:extLst>
          </p:cNvPr>
          <p:cNvSpPr txBox="1"/>
          <p:nvPr/>
        </p:nvSpPr>
        <p:spPr>
          <a:xfrm>
            <a:off x="5165377" y="1235497"/>
            <a:ext cx="266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사용자가 쓴 시간 출력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33A77-FB3D-924A-3F24-3AF47DFC8DD6}"/>
              </a:ext>
            </a:extLst>
          </p:cNvPr>
          <p:cNvSpPr txBox="1"/>
          <p:nvPr/>
        </p:nvSpPr>
        <p:spPr>
          <a:xfrm>
            <a:off x="4273598" y="219275"/>
            <a:ext cx="1296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Chat-bot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F8FA6-F790-6ED3-CA44-FEB2997F67C2}"/>
              </a:ext>
            </a:extLst>
          </p:cNvPr>
          <p:cNvSpPr txBox="1"/>
          <p:nvPr/>
        </p:nvSpPr>
        <p:spPr>
          <a:xfrm>
            <a:off x="1863546" y="1938898"/>
            <a:ext cx="241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버튼 클릭 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챗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창 켜기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F065F-5D89-4C12-A518-9F311AA91FF6}"/>
              </a:ext>
            </a:extLst>
          </p:cNvPr>
          <p:cNvSpPr txBox="1"/>
          <p:nvPr/>
        </p:nvSpPr>
        <p:spPr>
          <a:xfrm>
            <a:off x="1203363" y="2767120"/>
            <a:ext cx="2025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작성 메시지 창에 출력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EB28D83-806A-476E-8BE2-FF23790B9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773" y="1718826"/>
            <a:ext cx="3277057" cy="37057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64791A-DFDF-4735-92B2-0BD657B9DFD8}"/>
              </a:ext>
            </a:extLst>
          </p:cNvPr>
          <p:cNvSpPr txBox="1"/>
          <p:nvPr/>
        </p:nvSpPr>
        <p:spPr>
          <a:xfrm>
            <a:off x="8584079" y="1271570"/>
            <a:ext cx="266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FAQ js </a:t>
            </a:r>
            <a:r>
              <a:rPr lang="en-US" altLang="ko-KR" sz="14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code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18697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챗봇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82FB9-FE12-40FB-83AC-B4D056C8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10" y="1719877"/>
            <a:ext cx="5979298" cy="21671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82D47E-B6FF-4833-B849-E1D9EEB9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751" y="1459985"/>
            <a:ext cx="4247500" cy="3460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32DB27-A2CC-40FE-A134-ED2B5EAA43B0}"/>
              </a:ext>
            </a:extLst>
          </p:cNvPr>
          <p:cNvSpPr txBox="1"/>
          <p:nvPr/>
        </p:nvSpPr>
        <p:spPr>
          <a:xfrm>
            <a:off x="713210" y="1147779"/>
            <a:ext cx="257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답변 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1AD78-CEAE-4DEF-8A08-8EFE549CD006}"/>
              </a:ext>
            </a:extLst>
          </p:cNvPr>
          <p:cNvSpPr txBox="1"/>
          <p:nvPr/>
        </p:nvSpPr>
        <p:spPr>
          <a:xfrm>
            <a:off x="7182751" y="1013579"/>
            <a:ext cx="257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챗봇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0E2A312-78F3-4901-8451-7039E3C4AD0C}"/>
              </a:ext>
            </a:extLst>
          </p:cNvPr>
          <p:cNvSpPr/>
          <p:nvPr/>
        </p:nvSpPr>
        <p:spPr>
          <a:xfrm>
            <a:off x="2609850" y="2310167"/>
            <a:ext cx="323850" cy="21907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DEFF79F-24AA-4F61-8E82-DF046C0C5097}"/>
              </a:ext>
            </a:extLst>
          </p:cNvPr>
          <p:cNvSpPr/>
          <p:nvPr/>
        </p:nvSpPr>
        <p:spPr>
          <a:xfrm>
            <a:off x="2609850" y="2732008"/>
            <a:ext cx="323850" cy="21907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23247AF-171E-4941-8A06-648D6AB58590}"/>
              </a:ext>
            </a:extLst>
          </p:cNvPr>
          <p:cNvSpPr/>
          <p:nvPr/>
        </p:nvSpPr>
        <p:spPr>
          <a:xfrm>
            <a:off x="2647950" y="3190448"/>
            <a:ext cx="323850" cy="21907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5EFBC-97BB-F4DB-F48C-F80A0F974C8F}"/>
              </a:ext>
            </a:extLst>
          </p:cNvPr>
          <p:cNvSpPr txBox="1"/>
          <p:nvPr/>
        </p:nvSpPr>
        <p:spPr>
          <a:xfrm>
            <a:off x="4273598" y="219275"/>
            <a:ext cx="1296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Chat-bot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74FF82-25C7-FED6-9AE0-A25DA48D5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49" y="4328330"/>
            <a:ext cx="3772402" cy="16923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CF3CA2-5617-4719-9205-30C1690D4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521" y="2010848"/>
            <a:ext cx="2626529" cy="10367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3CB461-CFEE-42E8-9084-3349A0EBD5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405"/>
          <a:stretch/>
        </p:blipFill>
        <p:spPr>
          <a:xfrm>
            <a:off x="4509866" y="3166282"/>
            <a:ext cx="2619184" cy="10417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6BAD666-DAFF-4871-A761-BD7FABF5F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2522" y="4377742"/>
            <a:ext cx="2619184" cy="11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8685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챗봇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956C14-15A1-48F2-AA81-6C37F413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35" y="1462269"/>
            <a:ext cx="1090680" cy="2948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6C9515-3B92-4D71-9386-94B88831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1826622"/>
            <a:ext cx="3716254" cy="4197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A61156-8BCF-4B79-BEA3-CA735748D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868" y="2178710"/>
            <a:ext cx="4618143" cy="39451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8C02A1-F771-4F0F-98AF-5F7E68F03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530" y="2572810"/>
            <a:ext cx="1419423" cy="28769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C07D42-9AF4-4B5D-8C86-8001F8E4BF67}"/>
              </a:ext>
            </a:extLst>
          </p:cNvPr>
          <p:cNvSpPr txBox="1"/>
          <p:nvPr/>
        </p:nvSpPr>
        <p:spPr>
          <a:xfrm>
            <a:off x="940548" y="802105"/>
            <a:ext cx="425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멤버 정보를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user.dic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저장하는 매서드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4DB331-DEE5-4FD1-9A83-4C58B50C7D24}"/>
              </a:ext>
            </a:extLst>
          </p:cNvPr>
          <p:cNvSpPr txBox="1"/>
          <p:nvPr/>
        </p:nvSpPr>
        <p:spPr>
          <a:xfrm>
            <a:off x="9477375" y="827393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user.dic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10B93B-7A11-4009-8C21-688112E67951}"/>
              </a:ext>
            </a:extLst>
          </p:cNvPr>
          <p:cNvSpPr txBox="1"/>
          <p:nvPr/>
        </p:nvSpPr>
        <p:spPr>
          <a:xfrm>
            <a:off x="503571" y="1308381"/>
            <a:ext cx="425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KomoranConfig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0C535-3526-31E1-C7AC-EA224AAF036A}"/>
              </a:ext>
            </a:extLst>
          </p:cNvPr>
          <p:cNvSpPr txBox="1"/>
          <p:nvPr/>
        </p:nvSpPr>
        <p:spPr>
          <a:xfrm>
            <a:off x="4273598" y="219275"/>
            <a:ext cx="1296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Chat-bot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38487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챗봇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339A4-D955-43F3-832B-0944F3CF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6" y="1337125"/>
            <a:ext cx="4153480" cy="2800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5EBE0-BBBD-41EF-8512-0D0E45433D39}"/>
              </a:ext>
            </a:extLst>
          </p:cNvPr>
          <p:cNvSpPr txBox="1"/>
          <p:nvPr/>
        </p:nvSpPr>
        <p:spPr>
          <a:xfrm>
            <a:off x="617620" y="884949"/>
            <a:ext cx="364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Text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분석해서 명사 추출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227B54-8DC1-469A-A61E-636B3D379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2" y="1841763"/>
            <a:ext cx="4148630" cy="3791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FC6DE8-E0A7-498A-ADA9-B647459A7530}"/>
              </a:ext>
            </a:extLst>
          </p:cNvPr>
          <p:cNvSpPr txBox="1"/>
          <p:nvPr/>
        </p:nvSpPr>
        <p:spPr>
          <a:xfrm>
            <a:off x="4591342" y="1337125"/>
            <a:ext cx="257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추출한 명사를 검색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7C86C5-913A-4C07-9B7F-D9BE9349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230" y="2566114"/>
            <a:ext cx="4377864" cy="31435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7F7A14-063B-4E86-8DA5-356E764CAEF6}"/>
              </a:ext>
            </a:extLst>
          </p:cNvPr>
          <p:cNvSpPr txBox="1"/>
          <p:nvPr/>
        </p:nvSpPr>
        <p:spPr>
          <a:xfrm>
            <a:off x="7453230" y="2061476"/>
            <a:ext cx="396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해당하는 명사로 검색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전화 번호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4EE6A1-3435-4B6A-AABB-5611778719AA}"/>
              </a:ext>
            </a:extLst>
          </p:cNvPr>
          <p:cNvSpPr/>
          <p:nvPr/>
        </p:nvSpPr>
        <p:spPr>
          <a:xfrm>
            <a:off x="9459505" y="3746981"/>
            <a:ext cx="990600" cy="247650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BA3F60B-1C77-4572-9617-8651F444E05C}"/>
              </a:ext>
            </a:extLst>
          </p:cNvPr>
          <p:cNvSpPr/>
          <p:nvPr/>
        </p:nvSpPr>
        <p:spPr>
          <a:xfrm>
            <a:off x="2743200" y="1524000"/>
            <a:ext cx="1771186" cy="24129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F858432F-6EC9-49D1-973A-48D7540D8376}"/>
              </a:ext>
            </a:extLst>
          </p:cNvPr>
          <p:cNvSpPr/>
          <p:nvPr/>
        </p:nvSpPr>
        <p:spPr>
          <a:xfrm flipV="1">
            <a:off x="534659" y="2393842"/>
            <a:ext cx="189742" cy="1744023"/>
          </a:xfrm>
          <a:prstGeom prst="leftBracke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B61C97-2277-4092-AD80-479BB1F8E945}"/>
              </a:ext>
            </a:extLst>
          </p:cNvPr>
          <p:cNvSpPr txBox="1"/>
          <p:nvPr/>
        </p:nvSpPr>
        <p:spPr>
          <a:xfrm>
            <a:off x="818146" y="4027008"/>
            <a:ext cx="2572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추출한 명사를 저장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6A8F1B0-2B01-4BB0-A7FB-63D733FCD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235" y="1841763"/>
            <a:ext cx="3687106" cy="29230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7A91F0-25F1-48E9-9D69-09ED0BBFD76C}"/>
              </a:ext>
            </a:extLst>
          </p:cNvPr>
          <p:cNvSpPr txBox="1"/>
          <p:nvPr/>
        </p:nvSpPr>
        <p:spPr>
          <a:xfrm>
            <a:off x="8005965" y="1409700"/>
            <a:ext cx="38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해당하는 명사로 검색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부서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F3E09A-461B-4D73-A0C2-F7B18B764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384" y="371301"/>
            <a:ext cx="2543530" cy="8287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CDE2FF-CA7F-48E1-98C0-BCEAFDFF3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627" y="290327"/>
            <a:ext cx="2048161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8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심**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챗봇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영상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챗봇!!!">
            <a:hlinkClick r:id="" action="ppaction://media"/>
            <a:extLst>
              <a:ext uri="{FF2B5EF4-FFF2-40B4-BE49-F238E27FC236}">
                <a16:creationId xmlns:a16="http://schemas.microsoft.com/office/drawing/2014/main" id="{1C2771C5-0A63-4AC1-8C58-BB2CFA5E37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77" end="33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578" y="0"/>
            <a:ext cx="1052684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7043" y="1660849"/>
            <a:ext cx="29097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왕**</a:t>
            </a:r>
            <a:endParaRPr lang="en-US" altLang="ko-KR" sz="4400" spc="-150" dirty="0">
              <a:solidFill>
                <a:srgbClr val="C00000"/>
              </a:solidFill>
              <a:latin typeface="Rix미니버스D R" panose="02000503000000000000" pitchFamily="2" charset="-127"/>
              <a:ea typeface="Rix미니버스D R" panose="02000503000000000000" pitchFamily="2" charset="-127"/>
            </a:endParaRPr>
          </a:p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출퇴근관리</a:t>
            </a:r>
          </a:p>
        </p:txBody>
      </p:sp>
      <p:sp>
        <p:nvSpPr>
          <p:cNvPr id="4" name="모서리가 둥근 직사각형 26">
            <a:extLst>
              <a:ext uri="{FF2B5EF4-FFF2-40B4-BE49-F238E27FC236}">
                <a16:creationId xmlns:a16="http://schemas.microsoft.com/office/drawing/2014/main" id="{B6CCA8BB-6276-47DE-992C-097700297055}"/>
              </a:ext>
            </a:extLst>
          </p:cNvPr>
          <p:cNvSpPr/>
          <p:nvPr/>
        </p:nvSpPr>
        <p:spPr>
          <a:xfrm>
            <a:off x="4929785" y="3993984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출퇴근관리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네이버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API</a:t>
            </a: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급여관리</a:t>
            </a:r>
          </a:p>
        </p:txBody>
      </p:sp>
    </p:spTree>
    <p:extLst>
      <p:ext uri="{BB962C8B-B14F-4D97-AF65-F5344CB8AC3E}">
        <p14:creationId xmlns:p14="http://schemas.microsoft.com/office/powerpoint/2010/main" val="68246026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210839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왕**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F87B-2264-45FB-9077-00488A6C9733}"/>
              </a:ext>
            </a:extLst>
          </p:cNvPr>
          <p:cNvSpPr txBox="1"/>
          <p:nvPr/>
        </p:nvSpPr>
        <p:spPr>
          <a:xfrm>
            <a:off x="3695604" y="1870888"/>
            <a:ext cx="48007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*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출퇴근관리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나눔스퀘어 네오 OTF Bold" panose="00000800000000000000"/>
              <a:cs typeface="+mn-cs"/>
            </a:endParaRPr>
          </a:p>
          <a:p>
            <a:pPr marL="0" marR="0" lvl="0" indent="0" algn="l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*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급여관리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나눔스퀘어 네오 OTF Bold" panose="00000800000000000000"/>
              <a:cs typeface="+mn-cs"/>
            </a:endParaRPr>
          </a:p>
          <a:p>
            <a:pPr marL="0" marR="0" lvl="0" indent="0" algn="l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*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네이버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API</a:t>
            </a:r>
            <a:endParaRPr kumimoji="0" lang="ko-KR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나눔스퀘어 네오 OTF Bold" panose="00000800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2346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왕**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출퇴근 관리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F0B21B-C72F-40E8-8941-A9C80001C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407" y="821491"/>
            <a:ext cx="2694244" cy="21422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837619-8760-4973-8D15-8B2A1F61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485" y="821491"/>
            <a:ext cx="2634773" cy="20449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5C0D14-5646-40C0-9BE3-3A2261D5D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446" y="1000519"/>
            <a:ext cx="2694244" cy="8434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083817-B4B8-4CA9-99B9-26825A303A93}"/>
              </a:ext>
            </a:extLst>
          </p:cNvPr>
          <p:cNvSpPr txBox="1"/>
          <p:nvPr/>
        </p:nvSpPr>
        <p:spPr>
          <a:xfrm>
            <a:off x="2159666" y="3600161"/>
            <a:ext cx="7641836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출근 버튼 클릭 시 해당 사원이 버튼을 누른 시각을 기록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기록된 정보가 화면에 즉각 표시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사원의 가장 최근 근태 기록이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경우 출근 버튼을 비활성화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퇴근 버튼도 동일하게 구현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34049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근태">
            <a:hlinkClick r:id="" action="ppaction://media"/>
            <a:extLst>
              <a:ext uri="{FF2B5EF4-FFF2-40B4-BE49-F238E27FC236}">
                <a16:creationId xmlns:a16="http://schemas.microsoft.com/office/drawing/2014/main" id="{9284BA6C-1BA6-45DB-96C5-773CC68BCC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7875" y="-1"/>
            <a:ext cx="9487765" cy="49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67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왕**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출퇴근 관리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E39E0F-08C0-44D3-801F-EDDCE3275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41"/>
          <a:stretch/>
        </p:blipFill>
        <p:spPr>
          <a:xfrm>
            <a:off x="617621" y="961493"/>
            <a:ext cx="2920321" cy="40861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E41773-B49D-48FC-915A-954394EB2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8" r="4098" b="25932"/>
          <a:stretch/>
        </p:blipFill>
        <p:spPr>
          <a:xfrm>
            <a:off x="7091891" y="1281245"/>
            <a:ext cx="4062201" cy="6245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4A02EE-4C3F-453C-AC92-D2229CAD3E97}"/>
              </a:ext>
            </a:extLst>
          </p:cNvPr>
          <p:cNvSpPr txBox="1"/>
          <p:nvPr/>
        </p:nvSpPr>
        <p:spPr>
          <a:xfrm>
            <a:off x="3757091" y="2194019"/>
            <a:ext cx="7524467" cy="3702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1.Controller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로그인 세션 정보 활용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@AuthenticationPrincipal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어노테이션을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통해 로그인 세션 정보를 받음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인증된 로그인 객체를 가져와서 필요한 정보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필드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memberId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담음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2.AJAX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통한 데이터 전송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memberId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JSON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변환하고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엔드포인트로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전송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RestController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전송된 요청 처리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서버측 로직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insertCheckInAttendance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메소드를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통해 출근 기록을 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저장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dto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객체 반환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표시 및 로컬 스토리지 저장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$( ).append( );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함수를 활용하여 화면에 표시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클라이언트에 반환된 데이터를 로컬 스토리지에 저장하여 출근 정보를 유지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83459E-3119-DE8B-94AC-CDB0D2762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091" y="961493"/>
            <a:ext cx="3115650" cy="94429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A9A1C-6CFB-BA45-5525-792E00059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891" y="401606"/>
            <a:ext cx="1894422" cy="80099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048355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464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1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7094" y="254745"/>
            <a:ext cx="3464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>
                <a:solidFill>
                  <a:schemeClr val="bg1"/>
                </a:solidFill>
                <a:latin typeface="나눔스퀘어 네오 OTF Bold"/>
                <a:ea typeface="a파도소리"/>
              </a:rPr>
              <a:t>팀원 소개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r="17237"/>
          <a:stretch/>
        </p:blipFill>
        <p:spPr>
          <a:xfrm>
            <a:off x="1" y="955654"/>
            <a:ext cx="2413535" cy="2761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497840" y="3889591"/>
            <a:ext cx="1452880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팀장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이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1255" y="3888486"/>
            <a:ext cx="1452781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박경찬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369560" y="3889589"/>
            <a:ext cx="1452880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118174" y="3888486"/>
            <a:ext cx="1452781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312" y="4580648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게시판관리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카카오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API</a:t>
            </a: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영화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API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설계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layout(index)</a:t>
            </a:r>
            <a:r>
              <a:rPr lang="en-US" altLang="ko-KR" sz="18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css</a:t>
            </a:r>
            <a:r>
              <a:rPr lang="en-US" altLang="ko-KR" sz="1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39272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lang="en-US" altLang="ko-KR" sz="2000" spc="-8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 </a:t>
            </a: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CRUD </a:t>
            </a:r>
          </a:p>
          <a:p>
            <a:pPr algn="ctr">
              <a:lnSpc>
                <a:spcPct val="130000"/>
              </a:lnSpc>
            </a:pP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OAuth2</a:t>
            </a:r>
          </a:p>
          <a:p>
            <a:pPr algn="ctr">
              <a:lnSpc>
                <a:spcPct val="130000"/>
              </a:lnSpc>
            </a:pP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Security </a:t>
            </a:r>
          </a:p>
          <a:p>
            <a:pPr algn="ctr">
              <a:lnSpc>
                <a:spcPct val="130000"/>
              </a:lnSpc>
            </a:pP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CI/CD</a:t>
            </a:r>
            <a:endParaRPr lang="ko-KR" altLang="en-US" spc="-8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defRPr/>
            </a:pPr>
            <a:endParaRPr lang="en-US" altLang="ko-KR" sz="200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43856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  결재관리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en-US" altLang="ko-KR" dirty="0" err="1">
                <a:solidFill>
                  <a:schemeClr val="bg1"/>
                </a:solidFill>
                <a:latin typeface="a파도소리"/>
                <a:ea typeface="a파도소리"/>
              </a:rPr>
              <a:t>ChatBot</a:t>
            </a:r>
            <a:endParaRPr lang="ko-KR" altLang="en-US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341720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출퇴근관리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네이버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API</a:t>
            </a: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급여관리</a:t>
            </a:r>
          </a:p>
        </p:txBody>
      </p:sp>
      <p:pic>
        <p:nvPicPr>
          <p:cNvPr id="33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1" r="17221"/>
          <a:stretch/>
        </p:blipFill>
        <p:spPr>
          <a:xfrm>
            <a:off x="2419805" y="953839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r="6295"/>
          <a:stretch/>
        </p:blipFill>
        <p:spPr>
          <a:xfrm>
            <a:off x="4826455" y="954292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r="6295"/>
          <a:stretch/>
        </p:blipFill>
        <p:spPr>
          <a:xfrm>
            <a:off x="7231291" y="954292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r="20746"/>
          <a:stretch/>
        </p:blipFill>
        <p:spPr>
          <a:xfrm>
            <a:off x="9644292" y="954291"/>
            <a:ext cx="2547708" cy="276115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모서리가 둥근 직사각형 26"/>
          <p:cNvSpPr/>
          <p:nvPr/>
        </p:nvSpPr>
        <p:spPr>
          <a:xfrm>
            <a:off x="9713242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rgbClr val="A5A5A5">
              <a:alpha val="498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a파도소리"/>
                <a:ea typeface="a파도소리"/>
              </a:rPr>
              <a:t>부서관리</a:t>
            </a: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a파도소리"/>
              <a:ea typeface="a파도소리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ko-KR" b="0" i="0" u="none" strike="noStrike" dirty="0" err="1">
                <a:solidFill>
                  <a:schemeClr val="bg1"/>
                </a:solidFill>
                <a:effectLst/>
                <a:latin typeface="Apple SD Gothic Neo"/>
              </a:rPr>
              <a:t>FullCalendar</a:t>
            </a:r>
            <a:endParaRPr kumimoji="0" lang="ko-KR" altLang="en-US" b="0" i="0" u="none" strike="noStrike" kern="1200" cap="none" spc="0" normalizeH="0" baseline="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39" name="직사각형 21"/>
          <p:cNvSpPr/>
          <p:nvPr/>
        </p:nvSpPr>
        <p:spPr>
          <a:xfrm>
            <a:off x="7730949" y="3888486"/>
            <a:ext cx="1452880" cy="546501"/>
          </a:xfrm>
          <a:prstGeom prst="rect">
            <a:avLst/>
          </a:prstGeom>
          <a:noFill/>
          <a:ln w="9525" cap="flat" cmpd="sng" algn="ctr">
            <a:solidFill>
              <a:srgbClr val="A5A5A5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</p:spTree>
    <p:extLst>
      <p:ext uri="{BB962C8B-B14F-4D97-AF65-F5344CB8AC3E}">
        <p14:creationId xmlns:p14="http://schemas.microsoft.com/office/powerpoint/2010/main" val="6567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왕**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출퇴근 관리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A02EE-4C3F-453C-AC92-D2229CAD3E97}"/>
              </a:ext>
            </a:extLst>
          </p:cNvPr>
          <p:cNvSpPr txBox="1"/>
          <p:nvPr/>
        </p:nvSpPr>
        <p:spPr>
          <a:xfrm>
            <a:off x="6043271" y="579169"/>
            <a:ext cx="5687786" cy="3142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출근 기록 확인 로직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출근 기록 조회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근태 테이블 조회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checkInTime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내림차순 정렬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최근 기록 확인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가장 최근 행의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attendanceType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확인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출근 상태 검사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아닐 경우 출근 처리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상태일 경우 예외 발생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 출근 기록이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.")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6FCCFA-DF62-455C-A9D6-A0047BEB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938657"/>
            <a:ext cx="5363323" cy="25789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1B7A66-05CE-4CE3-9377-A76FDF0C5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122"/>
          <a:stretch/>
        </p:blipFill>
        <p:spPr>
          <a:xfrm>
            <a:off x="371475" y="3964265"/>
            <a:ext cx="7563906" cy="8426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F3A101-5933-42FE-81D4-01D10F2A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813"/>
          <a:stretch/>
        </p:blipFill>
        <p:spPr>
          <a:xfrm>
            <a:off x="371475" y="5121009"/>
            <a:ext cx="5249008" cy="3411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D029C0-00DA-772F-C093-CF5C299AE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39503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급여2">
            <a:hlinkClick r:id="" action="ppaction://media"/>
            <a:extLst>
              <a:ext uri="{FF2B5EF4-FFF2-40B4-BE49-F238E27FC236}">
                <a16:creationId xmlns:a16="http://schemas.microsoft.com/office/drawing/2014/main" id="{69D3D1F2-6829-4482-9274-25F3549B5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818" y="0"/>
            <a:ext cx="9485019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왕**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급여 관리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A02EE-4C3F-453C-AC92-D2229CAD3E97}"/>
              </a:ext>
            </a:extLst>
          </p:cNvPr>
          <p:cNvSpPr txBox="1"/>
          <p:nvPr/>
        </p:nvSpPr>
        <p:spPr>
          <a:xfrm>
            <a:off x="6839647" y="696748"/>
            <a:ext cx="4966632" cy="4262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출퇴근 시간 기록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출퇴근 시간 기록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checkInTime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checkOutTime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근로시간 계산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calculateWorkTime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 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근로 시간 및 급여 산정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특정 기간 내 총 근로 시간 산정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getTotalWorkTime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 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-&gt;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시작일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종료일을 받아 기간 내 근로시간을 얻는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쿼리문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작성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-&gt;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사원별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시급이 정의된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paymentEntity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사원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통해 시급을 가져와 근로시간과 곱함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급여 계산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calculatePay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 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총 급여 계산 및 저장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총 급여 산정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보너스 포함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getTotalPay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 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D144D8-65AC-4CF5-9F1F-4A17B2659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4" t="9970" r="5971" b="13073"/>
          <a:stretch/>
        </p:blipFill>
        <p:spPr>
          <a:xfrm>
            <a:off x="1101634" y="1062126"/>
            <a:ext cx="2299045" cy="1454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67F2CB-1C01-4534-98CB-6169D5FB8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414" y="1062126"/>
            <a:ext cx="2463496" cy="2633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76BFE2-D02E-AA0B-FCC5-4C20113BA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34" y="4293259"/>
            <a:ext cx="5310414" cy="10052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EB997D-678D-E859-F9ED-E26BDA2D6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634" y="2917420"/>
            <a:ext cx="2167548" cy="12422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48586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왕**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네이버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API</a:t>
            </a:r>
            <a:endParaRPr kumimoji="0" lang="ko-KR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A02EE-4C3F-453C-AC92-D2229CAD3E97}"/>
              </a:ext>
            </a:extLst>
          </p:cNvPr>
          <p:cNvSpPr txBox="1"/>
          <p:nvPr/>
        </p:nvSpPr>
        <p:spPr>
          <a:xfrm>
            <a:off x="5366608" y="2821247"/>
            <a:ext cx="56877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-API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(redirect URL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받을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클라이언트 앱 등록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인증을 위한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client ID, client Secret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발급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필요한 데이터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조직 연동 데이터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불러오기 위한 로직 구성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클라이언트 앱에서 사용자 인증을 통해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Authorization Code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제시된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RequestURL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적절한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Request Param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GET Method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사용하여 데이터를 받음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DF161D-ECDA-4BBB-B9A7-39282D9F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9" y="1041007"/>
            <a:ext cx="3630809" cy="135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60DF08F-123C-4C33-B6B0-FC3105AA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9" y="2612631"/>
            <a:ext cx="2789923" cy="294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842E50-6CD1-8F58-0C78-AA681BE1C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608" y="745829"/>
            <a:ext cx="4461265" cy="18133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6244775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9554" y="1660849"/>
            <a:ext cx="2364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조**</a:t>
            </a:r>
            <a:endParaRPr lang="en-US" altLang="ko-KR" sz="4400" spc="-150" dirty="0">
              <a:solidFill>
                <a:srgbClr val="C00000"/>
              </a:solidFill>
              <a:latin typeface="Rix미니버스D R" panose="02000503000000000000" pitchFamily="2" charset="-127"/>
              <a:ea typeface="Rix미니버스D R" panose="02000503000000000000" pitchFamily="2" charset="-127"/>
            </a:endParaRPr>
          </a:p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부서관리</a:t>
            </a:r>
          </a:p>
        </p:txBody>
      </p:sp>
      <p:sp>
        <p:nvSpPr>
          <p:cNvPr id="4" name="모서리가 둥근 직사각형 26">
            <a:extLst>
              <a:ext uri="{FF2B5EF4-FFF2-40B4-BE49-F238E27FC236}">
                <a16:creationId xmlns:a16="http://schemas.microsoft.com/office/drawing/2014/main" id="{B3A7E0C4-AD37-4C12-999A-BC2115420675}"/>
              </a:ext>
            </a:extLst>
          </p:cNvPr>
          <p:cNvSpPr/>
          <p:nvPr/>
        </p:nvSpPr>
        <p:spPr>
          <a:xfrm>
            <a:off x="4929783" y="4021988"/>
            <a:ext cx="2304288" cy="2030332"/>
          </a:xfrm>
          <a:prstGeom prst="roundRect">
            <a:avLst>
              <a:gd name="adj" fmla="val 16667"/>
            </a:avLst>
          </a:prstGeom>
          <a:solidFill>
            <a:srgbClr val="A5A5A5">
              <a:alpha val="498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a파도소리"/>
                <a:ea typeface="a파도소리"/>
              </a:rPr>
              <a:t>부서관리</a:t>
            </a: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a파도소리"/>
              <a:ea typeface="a파도소리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ko-KR" b="0" i="0" u="none" strike="noStrike" dirty="0" err="1">
                <a:solidFill>
                  <a:schemeClr val="bg1"/>
                </a:solidFill>
                <a:effectLst/>
                <a:latin typeface="Apple SD Gothic Neo"/>
              </a:rPr>
              <a:t>FullCalendar</a:t>
            </a:r>
            <a:endParaRPr kumimoji="0" lang="ko-KR" altLang="en-US" b="0" i="0" u="none" strike="noStrike" kern="1200" cap="none" spc="0" normalizeH="0" baseline="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</p:spTree>
    <p:extLst>
      <p:ext uri="{BB962C8B-B14F-4D97-AF65-F5344CB8AC3E}">
        <p14:creationId xmlns:p14="http://schemas.microsoft.com/office/powerpoint/2010/main" val="229391543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427377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부서관리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부서등록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1C2E85-13B0-47EB-811E-C41D86DE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49" y="1165288"/>
            <a:ext cx="4655313" cy="392792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B9BE16A-8FA0-4A1A-99EC-4F63E4E72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24" y="3455868"/>
            <a:ext cx="5314118" cy="175432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부서 추가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addDepartment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로부터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departmentDto.getDptName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departmentDto.getLocation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DepartmentRepository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부서를 저장하고 반환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departmentRepository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7E961708-7F04-442C-BEE6-F1FADC433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959" y="2198287"/>
            <a:ext cx="5184648" cy="10618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@GetMapping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"/add"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showAddDepartmentForm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Model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model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model.addAttribute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departmentService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.getParentDepartments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model.addAttribute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add_department_form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39432243-5317-419E-9DA2-1ABB19401876}"/>
              </a:ext>
            </a:extLst>
          </p:cNvPr>
          <p:cNvSpPr/>
          <p:nvPr/>
        </p:nvSpPr>
        <p:spPr>
          <a:xfrm>
            <a:off x="7571232" y="1023806"/>
            <a:ext cx="3172968" cy="978729"/>
          </a:xfrm>
          <a:prstGeom prst="wedgeRectCallout">
            <a:avLst>
              <a:gd name="adj1" fmla="val -36971"/>
              <a:gd name="adj2" fmla="val 774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새로운 부서 추가 하는 컨트롤러와 서비스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41651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6A0B574-052C-47DE-87B3-69CB3096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49" y="1165288"/>
            <a:ext cx="4655313" cy="3927920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76D5ADDC-1E70-4D75-B3AA-A4B469538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704" y="466861"/>
            <a:ext cx="4913969" cy="57708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document.getElementById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style.display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';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 등록 폼 숨기기 함수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hideForm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document.getElementById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style.display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';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로드시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초기 부서 목록을 불러옵니다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$(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document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loadDepartments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loadParentDepartments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폼 제출 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$("#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addDepartmentForm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submit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event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폼의 기본 동작을 중지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event.preventDefault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서버로 폼 데이터를 전송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$.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ajax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 "POST",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url: $(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attr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 $(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폼 데이터를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시리얼라이즈하여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success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성공적으로 등록된 경우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 목록 다시 로드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loadDepartments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등록 폼 숨김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$("#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hide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 필드 초기화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$("#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$("#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deptLocation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상위 부서 목록 다시 로드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loadParentDepartments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},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xhr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에러 발생 시 처리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 등록에 실패했습니다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});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C01F3148-0C19-485B-84C6-5944A6267B40}"/>
              </a:ext>
            </a:extLst>
          </p:cNvPr>
          <p:cNvSpPr/>
          <p:nvPr/>
        </p:nvSpPr>
        <p:spPr>
          <a:xfrm>
            <a:off x="9032087" y="1894609"/>
            <a:ext cx="2313428" cy="1214351"/>
          </a:xfrm>
          <a:prstGeom prst="wedgeEllipseCallout">
            <a:avLst>
              <a:gd name="adj1" fmla="val -33242"/>
              <a:gd name="adj2" fmla="val 64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새로운 부서를 추가하는 자바스크립트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B1DA9-1445-4DC5-8BBE-F7941D5A1CB5}"/>
              </a:ext>
            </a:extLst>
          </p:cNvPr>
          <p:cNvSpPr txBox="1"/>
          <p:nvPr/>
        </p:nvSpPr>
        <p:spPr>
          <a:xfrm>
            <a:off x="417094" y="136431"/>
            <a:ext cx="427377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부서관리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부서등록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14665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CB790D-4DBA-4BA8-9A30-F4EF5D83BD25}"/>
              </a:ext>
            </a:extLst>
          </p:cNvPr>
          <p:cNvSpPr txBox="1"/>
          <p:nvPr/>
        </p:nvSpPr>
        <p:spPr>
          <a:xfrm>
            <a:off x="417094" y="136431"/>
            <a:ext cx="510588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부서관리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(</a:t>
            </a:r>
            <a:r>
              <a:rPr lang="ko-KR" altLang="en-US" sz="2400" dirty="0">
                <a:solidFill>
                  <a:prstClr val="white"/>
                </a:solidFill>
                <a:latin typeface="a파도소리"/>
                <a:ea typeface="나눔스퀘어 네오 OTF Bold" panose="00000800000000000000"/>
              </a:rPr>
              <a:t>등록을 </a:t>
            </a:r>
            <a:r>
              <a:rPr lang="ko-KR" altLang="en-US" sz="2400" dirty="0" err="1">
                <a:solidFill>
                  <a:prstClr val="white"/>
                </a:solidFill>
                <a:latin typeface="a파도소리"/>
                <a:ea typeface="나눔스퀘어 네오 OTF Bold" panose="00000800000000000000"/>
              </a:rPr>
              <a:t>마친후</a:t>
            </a:r>
            <a:r>
              <a:rPr lang="ko-KR" altLang="en-US" sz="2400" dirty="0">
                <a:solidFill>
                  <a:prstClr val="white"/>
                </a:solidFill>
                <a:latin typeface="a파도소리"/>
                <a:ea typeface="나눔스퀘어 네오 OTF Bold" panose="0000080000000000000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9E68BA8-D216-4BDC-B91F-FC9F3DCD3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134" y="671962"/>
            <a:ext cx="4566384" cy="590931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 목록을 불러오는 함수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loadDepartments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$.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departmentTree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$("#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departmentTree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departmentTree.empty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 정보를 표시하는 함수 호출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displayDepartments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departmentTree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 정보를 표시하는 함수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displayDepartments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parentElement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" &lt;&lt;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departments.dept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" &lt;&lt;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departments.deptList.forEach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idx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부서의 이름과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멤버수를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표시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departmentElement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$("&lt;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dept.forEach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idx2)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idx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idx2)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" &lt;&lt;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2");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departmentElement.html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" (" 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)" +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" 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showMemberList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(\"" 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"\")'&gt;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멤버보기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parentElement.append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departmentElement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memberListContainer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$("&lt;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attr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", 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-" 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departmentElement.append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memberListContainer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department.childDepartments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department.childDepartments.length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&gt; 0)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childElement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$("&lt;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sub-department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departmentElement.append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childElement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displayDepartments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department.childDepartments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childElement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32A376-0F8B-425F-9D12-67D2A836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86" y="3980573"/>
            <a:ext cx="4915141" cy="27227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4EED26-04A0-4FEC-9F4A-623700583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86" y="759698"/>
            <a:ext cx="3406382" cy="30634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DB37DA-DAD1-4C33-AFA5-B086E651842C}"/>
              </a:ext>
            </a:extLst>
          </p:cNvPr>
          <p:cNvSpPr/>
          <p:nvPr/>
        </p:nvSpPr>
        <p:spPr>
          <a:xfrm>
            <a:off x="4555573" y="1442614"/>
            <a:ext cx="1065605" cy="1917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가입승인 </a:t>
            </a:r>
            <a:r>
              <a:rPr lang="ko-KR" altLang="en-US" dirty="0" err="1"/>
              <a:t>할때</a:t>
            </a:r>
            <a:endParaRPr lang="en-US" altLang="ko-KR" dirty="0"/>
          </a:p>
          <a:p>
            <a:pPr algn="ctr"/>
            <a:r>
              <a:rPr lang="ko-KR" altLang="en-US" dirty="0"/>
              <a:t>부서를 넣으면 부서에 </a:t>
            </a:r>
            <a:r>
              <a:rPr lang="ko-KR" altLang="en-US" dirty="0" err="1"/>
              <a:t>들어감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441830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E0908-2C2A-42CC-B8E1-71382AFDE789}"/>
              </a:ext>
            </a:extLst>
          </p:cNvPr>
          <p:cNvSpPr txBox="1"/>
          <p:nvPr/>
        </p:nvSpPr>
        <p:spPr>
          <a:xfrm>
            <a:off x="417094" y="136431"/>
            <a:ext cx="626717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부서관리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부서생성후 부서리스트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482D70-F9DB-4553-A089-DA82D87F8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0" y="1016632"/>
            <a:ext cx="5258891" cy="232492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B6C79850-B330-40C8-A7DE-522DE944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972" y="0"/>
            <a:ext cx="5486395" cy="757130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showMemberList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memberListContainer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$("#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-" 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memberListContainer.toggle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memberListContainer.is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(':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visible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'))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$.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ajax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 "GET",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url: "/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/" 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encodeURIComponent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success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memberListContainer.empty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response.length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&gt; 0)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직급 과 숫자 간의 매핑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rankMap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사장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":1,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지점장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":2,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":3,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":4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직급에 따라 정렬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response.sort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a,b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rankMap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a.mrank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 -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rankMap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b.mrank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$("&lt;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response.forEach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직급과 이름을 출력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 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" " +member.name +"&lt;/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$("&lt;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response.forEach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member,idx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,' &lt;&lt;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')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,' &lt;&lt;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')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,' &lt;&lt;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')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idx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,' &lt;&lt;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idx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')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?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: 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"; //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mRank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존재하지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안흥면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NORNAK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로처리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='/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/" + member.id + "'&gt;" + member.name + "(" 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")&lt;/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memberListContainer.append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memberListContainer.append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멤버가 없습니다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},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xhr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status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멤버를 불러오는데 실패했습니다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B958F21-162F-4DBA-98BE-51638A2D8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3612357"/>
            <a:ext cx="5486395" cy="258532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부서의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멤버수를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업데이트하는 함수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updateDepartmentMemberCounts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$(".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").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each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=$(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split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 ")[0]; 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 이름 추출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$.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ajax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:"POST",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url: "/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updateMemberCount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/" 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encodeURIComponent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success:function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loadDepartments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 //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멤버수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업데이트 후 부서 목록 다시 로드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error:function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xhr,status,error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멤버수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업데이트에 실패 했습니다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.");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두루마리 모양: 가로로 말림 16">
            <a:extLst>
              <a:ext uri="{FF2B5EF4-FFF2-40B4-BE49-F238E27FC236}">
                <a16:creationId xmlns:a16="http://schemas.microsoft.com/office/drawing/2014/main" id="{FF7F6A54-2018-4897-A812-F91C61EA7747}"/>
              </a:ext>
            </a:extLst>
          </p:cNvPr>
          <p:cNvSpPr/>
          <p:nvPr/>
        </p:nvSpPr>
        <p:spPr>
          <a:xfrm>
            <a:off x="9473184" y="1883664"/>
            <a:ext cx="2101196" cy="832104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부서에 멤버</a:t>
            </a:r>
          </a:p>
        </p:txBody>
      </p:sp>
    </p:spTree>
    <p:extLst>
      <p:ext uri="{BB962C8B-B14F-4D97-AF65-F5344CB8AC3E}">
        <p14:creationId xmlns:p14="http://schemas.microsoft.com/office/powerpoint/2010/main" val="225403791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195" y="219075"/>
            <a:ext cx="523240" cy="582930"/>
            <a:chOff x="417195" y="219075"/>
            <a:chExt cx="523240" cy="5829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435" y="219075"/>
              <a:ext cx="0" cy="5829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195" y="222885"/>
              <a:ext cx="401320" cy="523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uLnTx/>
                  <a:uFillTx/>
                  <a:latin typeface="a파도소리"/>
                  <a:ea typeface="a파도소리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a파도소리"/>
                <a:ea typeface="a파도소리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70" y="6437630"/>
            <a:ext cx="567055" cy="42037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B102B-4C0A-4799-AABD-3B08E4D4014F}"/>
              </a:ext>
            </a:extLst>
          </p:cNvPr>
          <p:cNvSpPr txBox="1"/>
          <p:nvPr/>
        </p:nvSpPr>
        <p:spPr>
          <a:xfrm>
            <a:off x="417094" y="136431"/>
            <a:ext cx="434692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부서관리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(</a:t>
            </a:r>
            <a:r>
              <a:rPr lang="ko-KR" altLang="en-US" sz="2400" dirty="0">
                <a:solidFill>
                  <a:prstClr val="white"/>
                </a:solidFill>
                <a:latin typeface="a파도소리"/>
                <a:ea typeface="나눔스퀘어 네오 OTF Bold" panose="00000800000000000000"/>
              </a:rPr>
              <a:t>부서목록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/>
                <a:ea typeface="나눔스퀘어 네오 OTF Bold" panose="00000800000000000000"/>
                <a:cs typeface="+mn-cs"/>
              </a:rPr>
              <a:t> </a:t>
            </a:r>
            <a:endParaRPr kumimoji="0" lang="ko-KR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파도소리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01B522F8-F2FA-4FEA-B534-04A3DD328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11" y="884949"/>
            <a:ext cx="5258891" cy="480131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@GetMapping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"/list"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@ResponseBody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Object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Object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HashMap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departmentService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.getAllDepartments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mapDept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mRanks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정보를 담을 리스트 추가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//1.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부서를 추출해서 조회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out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.println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departmentEntity.getDptName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"..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depts.add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departmentEntity.getDptName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//2.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부서별 명수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departmentService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.getMembersByDepartmentId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departmentEntity.getDptName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members.size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mapDept.add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members.isEmpty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mRanks.add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members.get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첫번째 멤버의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정보를 가져옴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mRanks.add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멤버가 없는 경우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Rank"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deptList.put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dept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mapDept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deptList.put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deptList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deptList.put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mRank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mRanks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ResponseEntity.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body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C4D7624-D1A9-4056-868A-AACC8A70F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179" y="715830"/>
            <a:ext cx="4370831" cy="480131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getDepartmentByIdWithMembers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departmentRepository.findById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deptId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orElseThrow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(() -&gt;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RuntimeException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found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"));*/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부서를 찾지 못하면 예외를 던지지 않고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반환하도록 수정해라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departmentRepository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.findById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deptId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orElse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부서를 찾지 못한 경우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반환해라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dto.setId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department.getId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dto.setDptName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department.getDptName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dto.setLocation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department.getLocation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dto.setMemberCount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department.getMemberCount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멤버 리스트 설정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memberEntityList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department.getMemberEntityList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memberEntityList.stream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memberEntity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-&gt;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memberDto.setId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memberEntity.getId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memberDto.setRole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memberEntity.getRole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memberDto.setName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memberEntity.getName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})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collect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Collectors.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dto.setMemberDtoList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memberDtoList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D2C8023F-EED5-459C-8049-EC237F95CBC9}"/>
              </a:ext>
            </a:extLst>
          </p:cNvPr>
          <p:cNvSpPr/>
          <p:nvPr/>
        </p:nvSpPr>
        <p:spPr>
          <a:xfrm>
            <a:off x="9569388" y="2154005"/>
            <a:ext cx="1716024" cy="795528"/>
          </a:xfrm>
          <a:prstGeom prst="wedgeRectCallout">
            <a:avLst>
              <a:gd name="adj1" fmla="val -43714"/>
              <a:gd name="adj2" fmla="val 84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부서멤버 </a:t>
            </a:r>
            <a:r>
              <a:rPr lang="ko-KR" altLang="en-US"/>
              <a:t>불러오는 서비스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FD511508-502D-4DB6-8A07-9F655CC10A65}"/>
              </a:ext>
            </a:extLst>
          </p:cNvPr>
          <p:cNvSpPr/>
          <p:nvPr/>
        </p:nvSpPr>
        <p:spPr>
          <a:xfrm>
            <a:off x="4379976" y="2241941"/>
            <a:ext cx="1716024" cy="795528"/>
          </a:xfrm>
          <a:prstGeom prst="wedgeRectCallout">
            <a:avLst>
              <a:gd name="adj1" fmla="val -43714"/>
              <a:gd name="adj2" fmla="val 84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부서 목록 서비스</a:t>
            </a:r>
          </a:p>
        </p:txBody>
      </p:sp>
    </p:spTree>
    <p:extLst>
      <p:ext uri="{BB962C8B-B14F-4D97-AF65-F5344CB8AC3E}">
        <p14:creationId xmlns:p14="http://schemas.microsoft.com/office/powerpoint/2010/main" val="32810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8B278-C76A-4B56-A59F-5381867A3A25}"/>
              </a:ext>
            </a:extLst>
          </p:cNvPr>
          <p:cNvSpPr txBox="1"/>
          <p:nvPr/>
        </p:nvSpPr>
        <p:spPr>
          <a:xfrm>
            <a:off x="3800374" y="3042692"/>
            <a:ext cx="6270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상세</a:t>
            </a:r>
            <a:endParaRPr lang="en-US" altLang="ko-KR" sz="4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971423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/>
          </p:cNvGrpSpPr>
          <p:nvPr/>
        </p:nvGrpSpPr>
        <p:grpSpPr>
          <a:xfrm>
            <a:off x="417195" y="219075"/>
            <a:ext cx="523875" cy="583565"/>
            <a:chOff x="417195" y="219075"/>
            <a:chExt cx="523875" cy="583565"/>
          </a:xfrm>
        </p:grpSpPr>
        <p:cxnSp>
          <p:nvCxnSpPr>
            <p:cNvPr id="6" name="Rect 0"/>
            <p:cNvCxnSpPr/>
            <p:nvPr/>
          </p:nvCxnSpPr>
          <p:spPr>
            <a:xfrm>
              <a:off x="940435" y="219075"/>
              <a:ext cx="635" cy="58356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Rect 0"/>
            <p:cNvSpPr txBox="1">
              <a:spLocks/>
            </p:cNvSpPr>
            <p:nvPr/>
          </p:nvSpPr>
          <p:spPr>
            <a:xfrm>
              <a:off x="417195" y="222885"/>
              <a:ext cx="40195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파도소리" charset="0"/>
                  <a:ea typeface="a파도소리" charset="0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a파도소리" charset="0"/>
                <a:cs typeface="+mn-cs"/>
              </a:endParaRPr>
            </a:p>
          </p:txBody>
        </p:sp>
      </p:grpSp>
      <p:sp>
        <p:nvSpPr>
          <p:cNvPr id="8" name="Rect 0"/>
          <p:cNvSpPr>
            <a:spLocks/>
          </p:cNvSpPr>
          <p:nvPr/>
        </p:nvSpPr>
        <p:spPr>
          <a:xfrm>
            <a:off x="0" y="6400800"/>
            <a:ext cx="524510" cy="457835"/>
          </a:xfrm>
          <a:prstGeom prst="rect">
            <a:avLst/>
          </a:prstGeom>
          <a:solidFill>
            <a:srgbClr val="A22023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34670" y="6437630"/>
            <a:ext cx="567690" cy="421005"/>
          </a:xfrm>
          <a:prstGeom prst="rect">
            <a:avLst/>
          </a:prstGeom>
          <a:solidFill>
            <a:srgbClr val="C2272D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부서관리 (1)">
            <a:hlinkClick r:id="" action="ppaction://media"/>
            <a:extLst>
              <a:ext uri="{FF2B5EF4-FFF2-40B4-BE49-F238E27FC236}">
                <a16:creationId xmlns:a16="http://schemas.microsoft.com/office/drawing/2014/main" id="{37B1E390-5C75-43EE-8623-8D8EB85303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8" end="195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7643" y="1026795"/>
            <a:ext cx="9527413" cy="4801235"/>
          </a:xfrm>
          <a:prstGeom prst="rect">
            <a:avLst/>
          </a:prstGeom>
        </p:spPr>
      </p:pic>
      <p:sp>
        <p:nvSpPr>
          <p:cNvPr id="13" name="Rect 0">
            <a:extLst>
              <a:ext uri="{FF2B5EF4-FFF2-40B4-BE49-F238E27FC236}">
                <a16:creationId xmlns:a16="http://schemas.microsoft.com/office/drawing/2014/main" id="{B75864BF-28C1-4C98-A883-A3CEA8D39787}"/>
              </a:ext>
            </a:extLst>
          </p:cNvPr>
          <p:cNvSpPr txBox="1">
            <a:spLocks/>
          </p:cNvSpPr>
          <p:nvPr/>
        </p:nvSpPr>
        <p:spPr>
          <a:xfrm>
            <a:off x="417195" y="136525"/>
            <a:ext cx="3670173" cy="5355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-</a:t>
            </a:r>
            <a:r>
              <a:rPr lang="ko-KR" altLang="en-US" sz="2400" dirty="0">
                <a:solidFill>
                  <a:prstClr val="white"/>
                </a:solidFill>
                <a:latin typeface="a파도소리" charset="0"/>
                <a:ea typeface="나눔스퀘어 네오 OTF Bold" charset="0"/>
              </a:rPr>
              <a:t>부서관리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영상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/>
          </p:cNvGrpSpPr>
          <p:nvPr/>
        </p:nvGrpSpPr>
        <p:grpSpPr>
          <a:xfrm>
            <a:off x="417195" y="219075"/>
            <a:ext cx="523875" cy="583565"/>
            <a:chOff x="417195" y="219075"/>
            <a:chExt cx="523875" cy="583565"/>
          </a:xfrm>
        </p:grpSpPr>
        <p:cxnSp>
          <p:nvCxnSpPr>
            <p:cNvPr id="6" name="Rect 0"/>
            <p:cNvCxnSpPr/>
            <p:nvPr/>
          </p:nvCxnSpPr>
          <p:spPr>
            <a:xfrm>
              <a:off x="940435" y="219075"/>
              <a:ext cx="635" cy="58356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Rect 0"/>
            <p:cNvSpPr txBox="1">
              <a:spLocks/>
            </p:cNvSpPr>
            <p:nvPr/>
          </p:nvSpPr>
          <p:spPr>
            <a:xfrm>
              <a:off x="417195" y="222885"/>
              <a:ext cx="40195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파도소리" charset="0"/>
                  <a:ea typeface="a파도소리" charset="0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a파도소리" charset="0"/>
                <a:cs typeface="+mn-cs"/>
              </a:endParaRPr>
            </a:p>
          </p:txBody>
        </p:sp>
      </p:grpSp>
      <p:sp>
        <p:nvSpPr>
          <p:cNvPr id="8" name="Rect 0"/>
          <p:cNvSpPr>
            <a:spLocks/>
          </p:cNvSpPr>
          <p:nvPr/>
        </p:nvSpPr>
        <p:spPr>
          <a:xfrm>
            <a:off x="0" y="6400800"/>
            <a:ext cx="524510" cy="457835"/>
          </a:xfrm>
          <a:prstGeom prst="rect">
            <a:avLst/>
          </a:prstGeom>
          <a:solidFill>
            <a:srgbClr val="A22023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34670" y="6437630"/>
            <a:ext cx="567690" cy="421005"/>
          </a:xfrm>
          <a:prstGeom prst="rect">
            <a:avLst/>
          </a:prstGeom>
          <a:solidFill>
            <a:srgbClr val="C2272D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E2244583-46EA-46B1-817F-18D9A459407D}"/>
              </a:ext>
            </a:extLst>
          </p:cNvPr>
          <p:cNvSpPr txBox="1">
            <a:spLocks/>
          </p:cNvSpPr>
          <p:nvPr/>
        </p:nvSpPr>
        <p:spPr>
          <a:xfrm>
            <a:off x="417195" y="136525"/>
            <a:ext cx="4675377" cy="5355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풀캘린더</a:t>
            </a:r>
            <a:r>
              <a:rPr lang="en-US" altLang="ko-KR" sz="2400" dirty="0">
                <a:solidFill>
                  <a:prstClr val="white"/>
                </a:solidFill>
                <a:latin typeface="a파도소리" charset="0"/>
                <a:ea typeface="나눔스퀘어 네오 OTF Bold" charset="0"/>
              </a:rPr>
              <a:t>(</a:t>
            </a:r>
            <a:r>
              <a:rPr lang="ko-KR" altLang="en-US" sz="2400" dirty="0">
                <a:solidFill>
                  <a:prstClr val="white"/>
                </a:solidFill>
                <a:latin typeface="a파도소리" charset="0"/>
                <a:ea typeface="나눔스퀘어 네오 OTF Bold" charset="0"/>
              </a:rPr>
              <a:t>전체 디자인</a:t>
            </a:r>
            <a:r>
              <a:rPr lang="en-US" altLang="ko-KR" sz="2400" dirty="0">
                <a:solidFill>
                  <a:prstClr val="white"/>
                </a:solidFill>
                <a:latin typeface="a파도소리" charset="0"/>
                <a:ea typeface="나눔스퀘어 네오 OTF Bold" charset="0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7A5299-15A2-428D-8281-FAFE5916C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" y="885190"/>
            <a:ext cx="11495660" cy="4601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/>
          </p:cNvGrpSpPr>
          <p:nvPr/>
        </p:nvGrpSpPr>
        <p:grpSpPr>
          <a:xfrm>
            <a:off x="417195" y="219075"/>
            <a:ext cx="523875" cy="583565"/>
            <a:chOff x="417195" y="219075"/>
            <a:chExt cx="523875" cy="583565"/>
          </a:xfrm>
        </p:grpSpPr>
        <p:cxnSp>
          <p:nvCxnSpPr>
            <p:cNvPr id="6" name="Rect 0"/>
            <p:cNvCxnSpPr/>
            <p:nvPr/>
          </p:nvCxnSpPr>
          <p:spPr>
            <a:xfrm>
              <a:off x="940435" y="219075"/>
              <a:ext cx="635" cy="58356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Rect 0"/>
            <p:cNvSpPr txBox="1">
              <a:spLocks/>
            </p:cNvSpPr>
            <p:nvPr/>
          </p:nvSpPr>
          <p:spPr>
            <a:xfrm>
              <a:off x="417195" y="222885"/>
              <a:ext cx="40195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파도소리" charset="0"/>
                  <a:ea typeface="a파도소리" charset="0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a파도소리" charset="0"/>
                <a:cs typeface="+mn-cs"/>
              </a:endParaRPr>
            </a:p>
          </p:txBody>
        </p:sp>
      </p:grpSp>
      <p:sp>
        <p:nvSpPr>
          <p:cNvPr id="8" name="Rect 0"/>
          <p:cNvSpPr>
            <a:spLocks/>
          </p:cNvSpPr>
          <p:nvPr/>
        </p:nvSpPr>
        <p:spPr>
          <a:xfrm>
            <a:off x="0" y="6400800"/>
            <a:ext cx="524510" cy="457835"/>
          </a:xfrm>
          <a:prstGeom prst="rect">
            <a:avLst/>
          </a:prstGeom>
          <a:solidFill>
            <a:srgbClr val="A22023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34670" y="6437630"/>
            <a:ext cx="567690" cy="421005"/>
          </a:xfrm>
          <a:prstGeom prst="rect">
            <a:avLst/>
          </a:prstGeom>
          <a:solidFill>
            <a:srgbClr val="C2272D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FA1CCAE4-6556-42B3-A474-0C9FA8D49AC1}"/>
              </a:ext>
            </a:extLst>
          </p:cNvPr>
          <p:cNvSpPr txBox="1">
            <a:spLocks/>
          </p:cNvSpPr>
          <p:nvPr/>
        </p:nvSpPr>
        <p:spPr>
          <a:xfrm>
            <a:off x="417196" y="136525"/>
            <a:ext cx="4253358" cy="5355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풀캘린더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일정추가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94C51A-39C1-4DE3-BE95-EE379A10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82" y="746760"/>
            <a:ext cx="3722371" cy="26313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54F229-3F7E-4602-95B1-65FF36A78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" y="3495074"/>
            <a:ext cx="4667250" cy="1800225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626B4758-5E22-4EE4-B0CD-080AEA4BE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946" y="672056"/>
            <a:ext cx="5471798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AddEventButton: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텍스트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text: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일정 추가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click: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$(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"#calendarModal"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).modal(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'show'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커스텀 하게 제작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$(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"#addBtn"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).on(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"click"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location.replace(location.href);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let content = $(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"#calendar_content"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).val();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let start_date = $(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"#calendar_start_date"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).val();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let end_date = $(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"#calendar_end_date"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).val();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let memberId = $(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"#memberId"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).val();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(content ==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|| content ==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alert(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 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(start_date ==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""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|| end_date ==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alert(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날짜를 입력하세요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 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Date(end_date) -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Date(start_date) &lt;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date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타입으로 변경 후 확인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종료일이 시작일보다 먼저입니다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setCalendar(content, start_date, end_date)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$(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"#calendarModal"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).modal(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'hide'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},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/>
          </p:cNvGrpSpPr>
          <p:nvPr/>
        </p:nvGrpSpPr>
        <p:grpSpPr>
          <a:xfrm>
            <a:off x="417195" y="219075"/>
            <a:ext cx="523875" cy="583565"/>
            <a:chOff x="417195" y="219075"/>
            <a:chExt cx="523875" cy="583565"/>
          </a:xfrm>
        </p:grpSpPr>
        <p:cxnSp>
          <p:nvCxnSpPr>
            <p:cNvPr id="6" name="Rect 0"/>
            <p:cNvCxnSpPr/>
            <p:nvPr/>
          </p:nvCxnSpPr>
          <p:spPr>
            <a:xfrm>
              <a:off x="940435" y="219075"/>
              <a:ext cx="635" cy="58356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Rect 0"/>
            <p:cNvSpPr txBox="1">
              <a:spLocks/>
            </p:cNvSpPr>
            <p:nvPr/>
          </p:nvSpPr>
          <p:spPr>
            <a:xfrm>
              <a:off x="417195" y="222885"/>
              <a:ext cx="40195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파도소리" charset="0"/>
                  <a:ea typeface="a파도소리" charset="0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a파도소리" charset="0"/>
                <a:cs typeface="+mn-cs"/>
              </a:endParaRPr>
            </a:p>
          </p:txBody>
        </p:sp>
      </p:grpSp>
      <p:sp>
        <p:nvSpPr>
          <p:cNvPr id="8" name="Rect 0"/>
          <p:cNvSpPr>
            <a:spLocks/>
          </p:cNvSpPr>
          <p:nvPr/>
        </p:nvSpPr>
        <p:spPr>
          <a:xfrm>
            <a:off x="0" y="6400800"/>
            <a:ext cx="524510" cy="457835"/>
          </a:xfrm>
          <a:prstGeom prst="rect">
            <a:avLst/>
          </a:prstGeom>
          <a:solidFill>
            <a:srgbClr val="A22023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34670" y="6437630"/>
            <a:ext cx="567690" cy="421005"/>
          </a:xfrm>
          <a:prstGeom prst="rect">
            <a:avLst/>
          </a:prstGeom>
          <a:solidFill>
            <a:srgbClr val="C2272D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D2506D40-1225-4CB3-8DA8-AA586BB6D545}"/>
              </a:ext>
            </a:extLst>
          </p:cNvPr>
          <p:cNvSpPr txBox="1">
            <a:spLocks/>
          </p:cNvSpPr>
          <p:nvPr/>
        </p:nvSpPr>
        <p:spPr>
          <a:xfrm>
            <a:off x="417195" y="136525"/>
            <a:ext cx="4675377" cy="5355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풀캘린더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(</a:t>
            </a:r>
            <a:r>
              <a:rPr lang="ko-KR" altLang="en-US" sz="2400" dirty="0">
                <a:solidFill>
                  <a:prstClr val="white"/>
                </a:solidFill>
                <a:latin typeface="a파도소리" charset="0"/>
                <a:ea typeface="나눔스퀘어 네오 OTF Bold" charset="0"/>
              </a:rPr>
              <a:t>일정삭제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7EF99-16C0-4569-A4D1-15A3C9B03B45}"/>
              </a:ext>
            </a:extLst>
          </p:cNvPr>
          <p:cNvSpPr txBox="1"/>
          <p:nvPr/>
        </p:nvSpPr>
        <p:spPr>
          <a:xfrm>
            <a:off x="818515" y="3186999"/>
            <a:ext cx="460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highlight>
                  <a:srgbClr val="FFFF00"/>
                </a:highlight>
              </a:rPr>
              <a:t>일정삭제와 삭제한 후 모습</a:t>
            </a:r>
            <a:endParaRPr lang="ko-KR" altLang="en-US" sz="2800" dirty="0">
              <a:highlight>
                <a:srgbClr val="FFFF00"/>
              </a:highligh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5EDB14-2F77-4BA9-AF61-17B147E4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15" y="672056"/>
            <a:ext cx="4347210" cy="2470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568066-DEF2-4340-8729-D3FCA171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75" y="3673389"/>
            <a:ext cx="4609974" cy="2727411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1FB9D7F-8AFD-4F08-AF06-137E10BB9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300" y="820593"/>
            <a:ext cx="5324579" cy="521681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deleteCalendarEvent(eventId)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console.log(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"Deleting event with ID:"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eventId);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디버깅 로그 추가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const data =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eventId: eventId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$.ajax({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url: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"/api/calendar/delete"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method: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"POST"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contentType: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"application/json"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타입을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JSON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설정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dataType: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"text"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data: JSON.stringify(data),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beforeSend: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(jqXHR, settings)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console.log(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"AJAX request settings:"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settings);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요청 전 로그 추가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.done(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(data)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삭제가 완료되면 캘린더를 다시 로드합니다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getCalendar(calendar.getDate());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calendar.render();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일정이 성공적으로 삭제되었다는 메시지를 출력합니다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console.log(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일정이 성공적으로 삭제되었습니다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메시지를 표시합니다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일정이 성공적으로 삭제되었습니다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location.replace(location.href);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.fail(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function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(xhr, status, errorThrown)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일정 삭제 중 오류가 발생한 경우 오류 메시지를 출력합니다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console.error(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일정 삭제 중 오류가 발생했습니다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:"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errorThrown);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console.error(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"Response status:"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status);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console.error(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"Response text:"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xhr.responseText);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오류 메시지를 표시합니다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일정 삭제 중 오류가 발생했습니다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다시 시도해주세요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/>
          </p:cNvGrpSpPr>
          <p:nvPr/>
        </p:nvGrpSpPr>
        <p:grpSpPr>
          <a:xfrm>
            <a:off x="417195" y="219075"/>
            <a:ext cx="523875" cy="583565"/>
            <a:chOff x="417195" y="219075"/>
            <a:chExt cx="523875" cy="583565"/>
          </a:xfrm>
        </p:grpSpPr>
        <p:cxnSp>
          <p:nvCxnSpPr>
            <p:cNvPr id="6" name="Rect 0"/>
            <p:cNvCxnSpPr/>
            <p:nvPr/>
          </p:nvCxnSpPr>
          <p:spPr>
            <a:xfrm>
              <a:off x="940435" y="219075"/>
              <a:ext cx="635" cy="58356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Rect 0"/>
            <p:cNvSpPr txBox="1">
              <a:spLocks/>
            </p:cNvSpPr>
            <p:nvPr/>
          </p:nvSpPr>
          <p:spPr>
            <a:xfrm>
              <a:off x="417195" y="222885"/>
              <a:ext cx="40195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파도소리" charset="0"/>
                  <a:ea typeface="a파도소리" charset="0"/>
                  <a:cs typeface="+mn-cs"/>
                </a:rPr>
                <a:t>3</a:t>
              </a:r>
              <a:endPara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a파도소리" charset="0"/>
                <a:cs typeface="+mn-cs"/>
              </a:endParaRPr>
            </a:p>
          </p:txBody>
        </p:sp>
      </p:grpSp>
      <p:sp>
        <p:nvSpPr>
          <p:cNvPr id="8" name="Rect 0"/>
          <p:cNvSpPr>
            <a:spLocks/>
          </p:cNvSpPr>
          <p:nvPr/>
        </p:nvSpPr>
        <p:spPr>
          <a:xfrm>
            <a:off x="0" y="6400800"/>
            <a:ext cx="524510" cy="457835"/>
          </a:xfrm>
          <a:prstGeom prst="rect">
            <a:avLst/>
          </a:prstGeom>
          <a:solidFill>
            <a:srgbClr val="A22023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34670" y="6437630"/>
            <a:ext cx="567690" cy="421005"/>
          </a:xfrm>
          <a:prstGeom prst="rect">
            <a:avLst/>
          </a:prstGeom>
          <a:solidFill>
            <a:srgbClr val="C2272D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풀캘린더">
            <a:hlinkClick r:id="" action="ppaction://media"/>
            <a:extLst>
              <a:ext uri="{FF2B5EF4-FFF2-40B4-BE49-F238E27FC236}">
                <a16:creationId xmlns:a16="http://schemas.microsoft.com/office/drawing/2014/main" id="{EB6694ED-E197-42C5-8FF1-8EA566CC6A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8" end="16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9305" y="969264"/>
            <a:ext cx="9473184" cy="4764024"/>
          </a:xfrm>
          <a:prstGeom prst="rect">
            <a:avLst/>
          </a:prstGeom>
        </p:spPr>
      </p:pic>
      <p:sp>
        <p:nvSpPr>
          <p:cNvPr id="14" name="Rect 0">
            <a:extLst>
              <a:ext uri="{FF2B5EF4-FFF2-40B4-BE49-F238E27FC236}">
                <a16:creationId xmlns:a16="http://schemas.microsoft.com/office/drawing/2014/main" id="{4EBBAEC8-C9A4-4640-A45B-C09457600CA1}"/>
              </a:ext>
            </a:extLst>
          </p:cNvPr>
          <p:cNvSpPr txBox="1">
            <a:spLocks/>
          </p:cNvSpPr>
          <p:nvPr/>
        </p:nvSpPr>
        <p:spPr>
          <a:xfrm>
            <a:off x="417195" y="136525"/>
            <a:ext cx="3679317" cy="5355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r" defTabSz="91440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조**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풀캘린더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영상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파도소리" charset="0"/>
                <a:ea typeface="나눔스퀘어 네오 OTF Bold" charset="0"/>
                <a:cs typeface="+mn-c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464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4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7094" y="254745"/>
            <a:ext cx="3464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err="1">
                <a:solidFill>
                  <a:schemeClr val="bg1"/>
                </a:solidFill>
                <a:latin typeface="나눔스퀘어 네오 OTF Bold"/>
                <a:ea typeface="a파도소리"/>
              </a:rPr>
              <a:t>느낀점</a:t>
            </a:r>
            <a:endParaRPr lang="ko-KR" altLang="en-US" sz="2800" dirty="0">
              <a:solidFill>
                <a:schemeClr val="bg1"/>
              </a:solidFill>
              <a:latin typeface="나눔스퀘어 네오 OTF Bold"/>
              <a:ea typeface="a파도소리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r="17237"/>
          <a:stretch/>
        </p:blipFill>
        <p:spPr>
          <a:xfrm>
            <a:off x="1" y="955654"/>
            <a:ext cx="2413535" cy="2761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497840" y="3889591"/>
            <a:ext cx="1452880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팀장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이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1255" y="3888486"/>
            <a:ext cx="1452781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박경찬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369560" y="3889589"/>
            <a:ext cx="1452880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118174" y="3888486"/>
            <a:ext cx="1452781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312" y="4580648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두달전만해도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남들걸보면서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할수있다고</a:t>
            </a:r>
            <a:r>
              <a:rPr lang="en-US" altLang="ko-KR" sz="1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 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라는 생각이 있었는데 팀원들이 스스로 잘하는 모습을 보니까 성장을 </a:t>
            </a:r>
            <a:r>
              <a:rPr lang="ko-KR" altLang="en-US" sz="16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많이했다는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생각이 들었다</a:t>
            </a:r>
            <a:endParaRPr lang="en-US" altLang="ko-KR" sz="16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39272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lang="en-US" altLang="ko-KR" sz="2000" spc="-8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재밌었다</a:t>
            </a:r>
            <a:endParaRPr lang="en-US" altLang="ko-KR" sz="200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43856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40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a파도소리"/>
                <a:ea typeface="a파도소리"/>
              </a:rPr>
              <a:t>결재가 어렵기도 하고 처음해보는 내용이라 걱정을 많이 했습니다</a:t>
            </a:r>
            <a:r>
              <a:rPr lang="en-US" altLang="ko-KR" sz="1400">
                <a:solidFill>
                  <a:schemeClr val="bg1"/>
                </a:solidFill>
                <a:latin typeface="a파도소리"/>
                <a:ea typeface="a파도소리"/>
              </a:rPr>
              <a:t>. </a:t>
            </a:r>
            <a:r>
              <a:rPr lang="ko-KR" altLang="en-US" sz="1400">
                <a:solidFill>
                  <a:schemeClr val="bg1"/>
                </a:solidFill>
                <a:latin typeface="a파도소리"/>
                <a:ea typeface="a파도소리"/>
              </a:rPr>
              <a:t>하지만 스스로 공부하면서 작업하다보니 실력 향상에 큰 도움이 되었다고 생각합니다</a:t>
            </a:r>
            <a:r>
              <a:rPr lang="en-US" altLang="ko-KR" sz="1400">
                <a:solidFill>
                  <a:schemeClr val="bg1"/>
                </a:solidFill>
                <a:latin typeface="a파도소리"/>
                <a:ea typeface="a파도소리"/>
              </a:rPr>
              <a:t>.</a:t>
            </a:r>
          </a:p>
          <a:p>
            <a:pPr algn="ctr">
              <a:defRPr/>
            </a:pPr>
            <a:endParaRPr lang="ko-KR" altLang="en-US" sz="140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341720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조원들과 협의하며 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차 때보다 프로젝트에 더 다양한 기능을 추가하고 확장하면서 많은 것을 배울 수 있었다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파도소리"/>
              <a:ea typeface="나눔스퀘어라운드OTF Bold" panose="020B0600000101010101" pitchFamily="34" charset="-127"/>
            </a:endParaRPr>
          </a:p>
        </p:txBody>
      </p:sp>
      <p:pic>
        <p:nvPicPr>
          <p:cNvPr id="33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1" r="17221"/>
          <a:stretch/>
        </p:blipFill>
        <p:spPr>
          <a:xfrm>
            <a:off x="2419805" y="953839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r="6295"/>
          <a:stretch/>
        </p:blipFill>
        <p:spPr>
          <a:xfrm>
            <a:off x="4826455" y="954292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r="6295"/>
          <a:stretch/>
        </p:blipFill>
        <p:spPr>
          <a:xfrm>
            <a:off x="7231291" y="954292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r="20746"/>
          <a:stretch/>
        </p:blipFill>
        <p:spPr>
          <a:xfrm>
            <a:off x="9644292" y="954291"/>
            <a:ext cx="2547708" cy="276115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모서리가 둥근 직사각형 26"/>
          <p:cNvSpPr/>
          <p:nvPr/>
        </p:nvSpPr>
        <p:spPr>
          <a:xfrm>
            <a:off x="9713242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rgbClr val="A5A5A5">
              <a:alpha val="498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차보다도 자유도가 높았고 </a:t>
            </a:r>
            <a:r>
              <a:rPr lang="ko-KR" altLang="en-US" dirty="0" err="1">
                <a:solidFill>
                  <a:schemeClr val="bg1"/>
                </a:solidFill>
                <a:latin typeface="a파도소리"/>
                <a:ea typeface="a파도소리"/>
              </a:rPr>
              <a:t>조금더</a:t>
            </a: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 성장해서 프로젝트 진행하기가 수월해진 모습이 뿌듯했습니다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.</a:t>
            </a:r>
            <a:endParaRPr kumimoji="0" lang="ko-KR" altLang="en-US" b="0" i="0" u="none" strike="noStrike" kern="1200" cap="none" spc="0" normalizeH="0" baseline="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39" name="직사각형 21"/>
          <p:cNvSpPr/>
          <p:nvPr/>
        </p:nvSpPr>
        <p:spPr>
          <a:xfrm>
            <a:off x="7730949" y="3888486"/>
            <a:ext cx="1452880" cy="546501"/>
          </a:xfrm>
          <a:prstGeom prst="rect">
            <a:avLst/>
          </a:prstGeom>
          <a:noFill/>
          <a:ln w="9525" cap="flat" cmpd="sng" algn="ctr">
            <a:solidFill>
              <a:srgbClr val="A5A5A5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왕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</p:spTree>
    <p:extLst>
      <p:ext uri="{BB962C8B-B14F-4D97-AF65-F5344CB8AC3E}">
        <p14:creationId xmlns:p14="http://schemas.microsoft.com/office/powerpoint/2010/main" val="2299231605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464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4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7094" y="254745"/>
            <a:ext cx="3464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err="1">
                <a:solidFill>
                  <a:schemeClr val="bg1"/>
                </a:solidFill>
                <a:latin typeface="나눔스퀘어 네오 OTF Bold"/>
                <a:ea typeface="a파도소리"/>
              </a:rPr>
              <a:t>아쉬운점</a:t>
            </a:r>
            <a:endParaRPr lang="ko-KR" altLang="en-US" sz="2800" dirty="0">
              <a:solidFill>
                <a:schemeClr val="bg1"/>
              </a:solidFill>
              <a:latin typeface="나눔스퀘어 네오 OTF Bold"/>
              <a:ea typeface="a파도소리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7" r="17237"/>
          <a:stretch/>
        </p:blipFill>
        <p:spPr>
          <a:xfrm>
            <a:off x="1" y="955654"/>
            <a:ext cx="2413535" cy="2761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497840" y="3889591"/>
            <a:ext cx="1452880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팀장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이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1255" y="3888486"/>
            <a:ext cx="1452781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박경찬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69560" y="3889589"/>
            <a:ext cx="1452880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118174" y="3888486"/>
            <a:ext cx="1452781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312" y="4580648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dirty="0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팀장으로써 팀원들을 도와서 더 좋은 퀄리티를 </a:t>
            </a:r>
            <a:r>
              <a:rPr lang="ko-KR" altLang="en-US" sz="1800" dirty="0" err="1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만들었어야했는데</a:t>
            </a:r>
            <a:r>
              <a:rPr lang="ko-KR" altLang="en-US" sz="1800" dirty="0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마무리가 </a:t>
            </a:r>
            <a:r>
              <a:rPr lang="ko-KR" altLang="en-US" dirty="0" err="1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미흡한게</a:t>
            </a:r>
            <a:r>
              <a:rPr lang="ko-KR" altLang="en-US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 </a:t>
            </a:r>
            <a:r>
              <a:rPr lang="ko-KR" altLang="en-US" sz="1800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살짝 </a:t>
            </a:r>
            <a:r>
              <a:rPr lang="ko-KR" altLang="en-US" sz="1800" dirty="0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아쉽다 더체계적으로 만들어 </a:t>
            </a:r>
            <a:r>
              <a:rPr lang="ko-KR" altLang="en-US" sz="1800" dirty="0" err="1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갔어야했다</a:t>
            </a:r>
            <a:r>
              <a:rPr lang="en-US" altLang="ko-KR" sz="1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39272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lang="en-US" altLang="ko-KR" sz="2000" spc="-8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/>
                </a:solidFill>
                <a:latin typeface="a파도소리"/>
                <a:ea typeface="a파도소리"/>
              </a:rPr>
              <a:t>중간에 의욕이 떨어져서 더 완벽하게 만들지 못해 아쉽다</a:t>
            </a:r>
            <a:endParaRPr lang="en-US" altLang="ko-KR" sz="200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43856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a파도소리"/>
                <a:ea typeface="a파도소리"/>
              </a:rPr>
              <a:t>시간이 부족해서 하고 싶은 기능을 몇 개 추가하지 못했고 더 공부할 수 없었습니다</a:t>
            </a:r>
            <a:r>
              <a:rPr lang="en-US" altLang="ko-KR" sz="1400">
                <a:solidFill>
                  <a:schemeClr val="bg1"/>
                </a:solidFill>
                <a:latin typeface="a파도소리"/>
                <a:ea typeface="a파도소리"/>
              </a:rPr>
              <a:t>. </a:t>
            </a:r>
            <a:r>
              <a:rPr lang="ko-KR" altLang="en-US" sz="1400">
                <a:solidFill>
                  <a:schemeClr val="bg1"/>
                </a:solidFill>
                <a:latin typeface="a파도소리"/>
                <a:ea typeface="a파도소리"/>
              </a:rPr>
              <a:t>다음에는 더 공부해서 아쉬움이 없는 프로젝트를 완성하고 싶습니다</a:t>
            </a:r>
            <a:r>
              <a:rPr lang="en-US" altLang="ko-KR" sz="1400">
                <a:solidFill>
                  <a:schemeClr val="bg1"/>
                </a:solidFill>
                <a:latin typeface="a파도소리"/>
                <a:ea typeface="a파도소리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341720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a파도소리"/>
                <a:ea typeface="나눔스퀘어라운드OTF Bold" panose="020B0600000101010101" pitchFamily="34" charset="-127"/>
              </a:rPr>
              <a:t>다음 번에는 비슷한 역할을 하는 코드들에 대해 중복을 제거하여 더 효율적으로 관리할 수 있도록 만들고 싶다</a:t>
            </a:r>
            <a:endParaRPr lang="ko-KR" altLang="en-US" dirty="0">
              <a:solidFill>
                <a:schemeClr val="bg1"/>
              </a:solidFill>
              <a:latin typeface="a파도소리"/>
              <a:ea typeface="나눔스퀘어라운드OTF Bold" panose="020B0600000101010101" pitchFamily="34" charset="-127"/>
            </a:endParaRPr>
          </a:p>
        </p:txBody>
      </p:sp>
      <p:pic>
        <p:nvPicPr>
          <p:cNvPr id="33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1" r="17221"/>
          <a:stretch/>
        </p:blipFill>
        <p:spPr>
          <a:xfrm>
            <a:off x="2419805" y="953839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r="6295"/>
          <a:stretch/>
        </p:blipFill>
        <p:spPr>
          <a:xfrm>
            <a:off x="4826455" y="954292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r="6295"/>
          <a:stretch/>
        </p:blipFill>
        <p:spPr>
          <a:xfrm>
            <a:off x="7231291" y="954292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r="20746"/>
          <a:stretch/>
        </p:blipFill>
        <p:spPr>
          <a:xfrm>
            <a:off x="9644292" y="954291"/>
            <a:ext cx="2547708" cy="276115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모서리가 둥근 직사각형 26"/>
          <p:cNvSpPr/>
          <p:nvPr/>
        </p:nvSpPr>
        <p:spPr>
          <a:xfrm>
            <a:off x="9713242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rgbClr val="A5A5A5">
              <a:alpha val="498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a파도소리"/>
                <a:ea typeface="a파도소리"/>
              </a:rPr>
              <a:t>아직은 많이 실력이 부족해서 생각이상으로 기능을 많이 구현을 못했습니다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a파도소리"/>
                <a:ea typeface="a파도소리"/>
              </a:rPr>
              <a:t>. </a:t>
            </a:r>
            <a:r>
              <a:rPr lang="ko-KR" altLang="en-US" dirty="0" err="1">
                <a:solidFill>
                  <a:srgbClr val="FFFFFF"/>
                </a:solidFill>
                <a:latin typeface="a파도소리"/>
                <a:ea typeface="a파도소리"/>
              </a:rPr>
              <a:t>공부의필요성을</a:t>
            </a:r>
            <a:r>
              <a:rPr lang="ko-KR" altLang="en-US" dirty="0">
                <a:solidFill>
                  <a:srgbClr val="FFFFFF"/>
                </a:solidFill>
                <a:latin typeface="a파도소리"/>
                <a:ea typeface="a파도소리"/>
              </a:rPr>
              <a:t> 많이 느낀 프로젝트였습니다</a:t>
            </a:r>
            <a:r>
              <a:rPr lang="en-US" altLang="ko-KR">
                <a:solidFill>
                  <a:srgbClr val="FFFFFF"/>
                </a:solidFill>
                <a:latin typeface="a파도소리"/>
                <a:ea typeface="a파도소리"/>
              </a:rPr>
              <a:t>.</a:t>
            </a:r>
            <a:endParaRPr kumimoji="0" lang="ko-KR" altLang="en-US" b="0" i="0" u="none" strike="noStrike" kern="1200" cap="none" spc="0" normalizeH="0" baseline="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39" name="직사각형 21"/>
          <p:cNvSpPr/>
          <p:nvPr/>
        </p:nvSpPr>
        <p:spPr>
          <a:xfrm>
            <a:off x="7730949" y="3888486"/>
            <a:ext cx="1452880" cy="546501"/>
          </a:xfrm>
          <a:prstGeom prst="rect">
            <a:avLst/>
          </a:prstGeom>
          <a:noFill/>
          <a:ln w="9525" cap="flat" cmpd="sng" algn="ctr">
            <a:solidFill>
              <a:srgbClr val="A5A5A5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왕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**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</p:txBody>
      </p:sp>
    </p:spTree>
    <p:extLst>
      <p:ext uri="{BB962C8B-B14F-4D97-AF65-F5344CB8AC3E}">
        <p14:creationId xmlns:p14="http://schemas.microsoft.com/office/powerpoint/2010/main" val="128005509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50540D-1D8A-46BF-93D7-0844F9C6FF77}"/>
              </a:ext>
            </a:extLst>
          </p:cNvPr>
          <p:cNvSpPr/>
          <p:nvPr/>
        </p:nvSpPr>
        <p:spPr>
          <a:xfrm>
            <a:off x="257175" y="6486525"/>
            <a:ext cx="828675" cy="180975"/>
          </a:xfrm>
          <a:prstGeom prst="rect">
            <a:avLst/>
          </a:prstGeom>
          <a:solidFill>
            <a:srgbClr val="EA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CC9BA-C749-45F6-8B65-00AA8FD871F8}"/>
              </a:ext>
            </a:extLst>
          </p:cNvPr>
          <p:cNvSpPr txBox="1"/>
          <p:nvPr/>
        </p:nvSpPr>
        <p:spPr>
          <a:xfrm>
            <a:off x="2369088" y="1841354"/>
            <a:ext cx="70225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</a:t>
            </a:r>
            <a:r>
              <a:rPr lang="en-US" altLang="ko-KR" sz="16600" b="1" dirty="0">
                <a:solidFill>
                  <a:srgbClr val="C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</a:t>
            </a:r>
            <a:r>
              <a:rPr lang="en-US" altLang="ko-KR" sz="166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</a:t>
            </a:r>
            <a:endParaRPr lang="ko-KR" altLang="en-US" sz="16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57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1535" y="4068146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rgbClr val="FFFF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감사합니다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1DBA5F-29E3-4B66-9716-3256DD19F275}"/>
              </a:ext>
            </a:extLst>
          </p:cNvPr>
          <p:cNvSpPr/>
          <p:nvPr/>
        </p:nvSpPr>
        <p:spPr>
          <a:xfrm>
            <a:off x="0" y="5943600"/>
            <a:ext cx="1253613" cy="91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CB30D6-E50C-475B-AAED-4415DC47FD10}"/>
              </a:ext>
            </a:extLst>
          </p:cNvPr>
          <p:cNvSpPr/>
          <p:nvPr/>
        </p:nvSpPr>
        <p:spPr>
          <a:xfrm>
            <a:off x="0" y="-1587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30487B-B5B3-4350-A541-0EC9ED01A413}"/>
              </a:ext>
            </a:extLst>
          </p:cNvPr>
          <p:cNvSpPr/>
          <p:nvPr/>
        </p:nvSpPr>
        <p:spPr>
          <a:xfrm>
            <a:off x="0" y="-3174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ECDF28-D25F-46B7-BD2A-380E3EA6C981}"/>
              </a:ext>
            </a:extLst>
          </p:cNvPr>
          <p:cNvSpPr/>
          <p:nvPr/>
        </p:nvSpPr>
        <p:spPr>
          <a:xfrm>
            <a:off x="38100" y="3174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8F05CF-3849-415D-B003-AFAE31F2CE80}"/>
              </a:ext>
            </a:extLst>
          </p:cNvPr>
          <p:cNvSpPr/>
          <p:nvPr/>
        </p:nvSpPr>
        <p:spPr>
          <a:xfrm>
            <a:off x="38100" y="-122235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26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0"/>
                            </p:stCondLst>
                            <p:childTnLst>
                              <p:par>
                                <p:cTn id="14" presetID="28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3000"/>
                            </p:stCondLst>
                            <p:childTnLst>
                              <p:par>
                                <p:cTn id="19" presetID="28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5" grpId="0" animBg="1"/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1535" y="4068146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rgbClr val="FFFF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감사합니다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814BF9-DCA3-4D86-918D-F6FCEA7CCA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CDAE53-3263-4892-B588-6B0B69CE1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4821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3BF8F-E86F-4414-84A5-D8AAC2C5C626}"/>
              </a:ext>
            </a:extLst>
          </p:cNvPr>
          <p:cNvSpPr txBox="1"/>
          <p:nvPr/>
        </p:nvSpPr>
        <p:spPr>
          <a:xfrm>
            <a:off x="459956" y="5923743"/>
            <a:ext cx="3040478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프로젝트 일정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A4797A-F5A4-4B82-832F-D6F856F1AD4C}"/>
              </a:ext>
            </a:extLst>
          </p:cNvPr>
          <p:cNvGrpSpPr/>
          <p:nvPr/>
        </p:nvGrpSpPr>
        <p:grpSpPr>
          <a:xfrm>
            <a:off x="459956" y="6006587"/>
            <a:ext cx="523455" cy="582830"/>
            <a:chOff x="417094" y="219275"/>
            <a:chExt cx="523455" cy="58283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56E1F7-B645-466F-AA4F-7DFAE63E27C7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69CA59-D5BC-4FB6-9735-EEF4F89AFDE5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2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274EBE-0172-44A0-96F7-C84A7F2732E6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6137CB-64CC-4405-AAEF-244ED84533AB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6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B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EA3F3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3905</Words>
  <Application>Microsoft Office PowerPoint</Application>
  <PresentationFormat>와이드스크린</PresentationFormat>
  <Paragraphs>444</Paragraphs>
  <Slides>89</Slides>
  <Notes>3</Notes>
  <HiddenSlides>0</HiddenSlides>
  <MMClips>18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89</vt:i4>
      </vt:variant>
    </vt:vector>
  </HeadingPairs>
  <TitlesOfParts>
    <vt:vector size="103" baseType="lpstr">
      <vt:lpstr>Apple SD Gothic Neo</vt:lpstr>
      <vt:lpstr>Arial Unicode MS</vt:lpstr>
      <vt:lpstr>a장미다방</vt:lpstr>
      <vt:lpstr>a파도소리</vt:lpstr>
      <vt:lpstr>Rix미니버스D R</vt:lpstr>
      <vt:lpstr>나눔스퀘어 네오 OTF Bold</vt:lpstr>
      <vt:lpstr>나눔스퀘어 네오 OTF Regular</vt:lpstr>
      <vt:lpstr>나눔스퀘어OTF ExtraBold</vt:lpstr>
      <vt:lpstr>나눔스퀘어라운드OTF Bold</vt:lpstr>
      <vt:lpstr>맑은 고딕</vt:lpstr>
      <vt:lpstr>Arial</vt:lpstr>
      <vt:lpstr>Calibri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81</cp:revision>
  <dcterms:created xsi:type="dcterms:W3CDTF">2018-05-14T05:30:51Z</dcterms:created>
  <dcterms:modified xsi:type="dcterms:W3CDTF">2024-06-26T03:01:37Z</dcterms:modified>
  <cp:version/>
</cp:coreProperties>
</file>